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handoutMasterIdLst>
    <p:handoutMasterId r:id="rId114"/>
  </p:handoutMasterIdLst>
  <p:sldIdLst>
    <p:sldId id="540" r:id="rId2"/>
    <p:sldId id="781" r:id="rId3"/>
    <p:sldId id="835" r:id="rId4"/>
    <p:sldId id="836" r:id="rId5"/>
    <p:sldId id="834" r:id="rId6"/>
    <p:sldId id="763" r:id="rId7"/>
    <p:sldId id="861" r:id="rId8"/>
    <p:sldId id="862" r:id="rId9"/>
    <p:sldId id="863" r:id="rId10"/>
    <p:sldId id="776" r:id="rId11"/>
    <p:sldId id="791" r:id="rId12"/>
    <p:sldId id="792" r:id="rId13"/>
    <p:sldId id="793" r:id="rId14"/>
    <p:sldId id="794" r:id="rId15"/>
    <p:sldId id="766" r:id="rId16"/>
    <p:sldId id="767" r:id="rId17"/>
    <p:sldId id="796" r:id="rId18"/>
    <p:sldId id="797" r:id="rId19"/>
    <p:sldId id="798" r:id="rId20"/>
    <p:sldId id="799" r:id="rId21"/>
    <p:sldId id="837" r:id="rId22"/>
    <p:sldId id="838" r:id="rId23"/>
    <p:sldId id="839" r:id="rId24"/>
    <p:sldId id="800" r:id="rId25"/>
    <p:sldId id="801" r:id="rId26"/>
    <p:sldId id="604" r:id="rId27"/>
    <p:sldId id="605" r:id="rId28"/>
    <p:sldId id="606" r:id="rId29"/>
    <p:sldId id="607" r:id="rId30"/>
    <p:sldId id="713" r:id="rId31"/>
    <p:sldId id="721" r:id="rId32"/>
    <p:sldId id="612" r:id="rId33"/>
    <p:sldId id="719" r:id="rId34"/>
    <p:sldId id="714" r:id="rId35"/>
    <p:sldId id="715" r:id="rId36"/>
    <p:sldId id="717" r:id="rId37"/>
    <p:sldId id="613" r:id="rId38"/>
    <p:sldId id="678" r:id="rId39"/>
    <p:sldId id="679" r:id="rId40"/>
    <p:sldId id="684" r:id="rId41"/>
    <p:sldId id="680" r:id="rId42"/>
    <p:sldId id="681" r:id="rId43"/>
    <p:sldId id="682" r:id="rId44"/>
    <p:sldId id="683" r:id="rId45"/>
    <p:sldId id="676" r:id="rId46"/>
    <p:sldId id="622" r:id="rId47"/>
    <p:sldId id="623" r:id="rId48"/>
    <p:sldId id="867" r:id="rId49"/>
    <p:sldId id="868" r:id="rId50"/>
    <p:sldId id="641" r:id="rId51"/>
    <p:sldId id="789" r:id="rId52"/>
    <p:sldId id="866" r:id="rId53"/>
    <p:sldId id="790" r:id="rId54"/>
    <p:sldId id="642" r:id="rId55"/>
    <p:sldId id="643" r:id="rId56"/>
    <p:sldId id="644" r:id="rId57"/>
    <p:sldId id="645" r:id="rId58"/>
    <p:sldId id="833" r:id="rId59"/>
    <p:sldId id="842" r:id="rId60"/>
    <p:sldId id="843" r:id="rId61"/>
    <p:sldId id="844" r:id="rId62"/>
    <p:sldId id="850" r:id="rId63"/>
    <p:sldId id="851" r:id="rId64"/>
    <p:sldId id="840" r:id="rId65"/>
    <p:sldId id="852" r:id="rId66"/>
    <p:sldId id="687" r:id="rId67"/>
    <p:sldId id="788" r:id="rId68"/>
    <p:sldId id="802" r:id="rId69"/>
    <p:sldId id="853" r:id="rId70"/>
    <p:sldId id="854" r:id="rId71"/>
    <p:sldId id="855" r:id="rId72"/>
    <p:sldId id="856" r:id="rId73"/>
    <p:sldId id="857" r:id="rId74"/>
    <p:sldId id="858" r:id="rId75"/>
    <p:sldId id="859" r:id="rId76"/>
    <p:sldId id="803" r:id="rId77"/>
    <p:sldId id="804" r:id="rId78"/>
    <p:sldId id="805" r:id="rId79"/>
    <p:sldId id="806" r:id="rId80"/>
    <p:sldId id="807" r:id="rId81"/>
    <p:sldId id="808" r:id="rId82"/>
    <p:sldId id="809" r:id="rId83"/>
    <p:sldId id="810" r:id="rId84"/>
    <p:sldId id="811" r:id="rId85"/>
    <p:sldId id="812" r:id="rId86"/>
    <p:sldId id="813" r:id="rId87"/>
    <p:sldId id="814" r:id="rId88"/>
    <p:sldId id="815" r:id="rId89"/>
    <p:sldId id="816" r:id="rId90"/>
    <p:sldId id="817" r:id="rId91"/>
    <p:sldId id="818" r:id="rId92"/>
    <p:sldId id="819" r:id="rId93"/>
    <p:sldId id="820" r:id="rId94"/>
    <p:sldId id="821" r:id="rId95"/>
    <p:sldId id="822" r:id="rId96"/>
    <p:sldId id="823" r:id="rId97"/>
    <p:sldId id="824" r:id="rId98"/>
    <p:sldId id="825" r:id="rId99"/>
    <p:sldId id="826" r:id="rId100"/>
    <p:sldId id="827" r:id="rId101"/>
    <p:sldId id="828" r:id="rId102"/>
    <p:sldId id="829" r:id="rId103"/>
    <p:sldId id="830" r:id="rId104"/>
    <p:sldId id="831" r:id="rId105"/>
    <p:sldId id="845" r:id="rId106"/>
    <p:sldId id="846" r:id="rId107"/>
    <p:sldId id="847" r:id="rId108"/>
    <p:sldId id="848" r:id="rId109"/>
    <p:sldId id="849" r:id="rId110"/>
    <p:sldId id="864" r:id="rId111"/>
    <p:sldId id="865" r:id="rId11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2556"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8" d="100"/>
        <a:sy n="158" d="100"/>
      </p:scale>
      <p:origin x="0" y="25144"/>
    </p:cViewPr>
  </p:sorterViewPr>
  <p:notesViewPr>
    <p:cSldViewPr>
      <p:cViewPr varScale="1">
        <p:scale>
          <a:sx n="121" d="100"/>
          <a:sy n="121" d="100"/>
        </p:scale>
        <p:origin x="-1256"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puzzle is related to another one that I didn’t mention yet.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related puzzle about</a:t>
            </a:r>
            <a:r>
              <a:rPr lang="en-US" baseline="0" dirty="0" smtClean="0"/>
              <a:t> automaticity. </a:t>
            </a:r>
          </a:p>
          <a:p>
            <a:r>
              <a:rPr lang="en-US" dirty="0" smtClean="0"/>
              <a:t>A process is \</a:t>
            </a:r>
            <a:r>
              <a:rPr lang="en-US" dirty="0" err="1" smtClean="0"/>
              <a:t>emph</a:t>
            </a:r>
            <a:r>
              <a:rPr lang="en-US" dirty="0" smtClean="0"/>
              <a:t>{automatic} if whether it occurs is to a significant degree independent of its relevance to the particulars of the subject's motives and aims.</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evidence says yes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evidence says no.</a:t>
            </a:r>
          </a:p>
          <a:p>
            <a:r>
              <a:rPr lang="en-US" dirty="0" smtClean="0"/>
              <a:t>And the case for a ‘no’ answer is indirectly supported by evidence that tracking perceptions and beliefs---and even merely holding in mind what another believes, where no inference is required---involves a measurable processing cost  \</a:t>
            </a:r>
            <a:r>
              <a:rPr lang="en-US" dirty="0" err="1" smtClean="0"/>
              <a:t>citep</a:t>
            </a:r>
            <a:r>
              <a:rPr lang="en-US" dirty="0" smtClean="0"/>
              <a:t>{apperly:2008_back,apperly:2010_limits}, consumes attention and working memory in fully competent adults (\</a:t>
            </a:r>
            <a:r>
              <a:rPr lang="en-US" dirty="0" err="1" smtClean="0"/>
              <a:t>citealp</a:t>
            </a:r>
            <a:r>
              <a:rPr lang="en-US" dirty="0" smtClean="0"/>
              <a:t>{en_1698, lin:2010_reflexively, en_1547} experiments 4-5), may require inhibition \</a:t>
            </a:r>
            <a:r>
              <a:rPr lang="en-US" dirty="0" err="1" smtClean="0"/>
              <a:t>citep</a:t>
            </a:r>
            <a:r>
              <a:rPr lang="en-US" dirty="0" smtClean="0"/>
              <a:t>{bull:2008_role} and makes demands on executive function \</a:t>
            </a:r>
            <a:r>
              <a:rPr lang="en-US" dirty="0" err="1" smtClean="0"/>
              <a:t>citep</a:t>
            </a:r>
            <a:r>
              <a:rPr lang="en-US" dirty="0" smtClean="0"/>
              <a:t>{apperly:2004_frontal,samson:2005_seeing}.</a:t>
            </a:r>
          </a:p>
          <a:p>
            <a:r>
              <a:rPr lang="en-US" dirty="0" smtClean="0"/>
              <a:t>These findings, taken together, suggest that tracking others' perceptions and beliefs is sometimes not automatic.</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Anyway, I’m betting that in order to solve the puzzle one of the things we are going to have to do is to task what it</a:t>
            </a:r>
            <a:r>
              <a:rPr lang="en-US" baseline="0" dirty="0" smtClean="0"/>
              <a:t> is to represent beliefs and other mental states.</a:t>
            </a:r>
          </a:p>
          <a:p>
            <a:r>
              <a:rPr lang="en-US" baseline="0" dirty="0" smtClean="0"/>
              <a:t>And I think there are reasons aside from the puzzle from wanting to do this as well --- I mention the puzzle mainly because it seems to me a way of making the question seem urgent.</a:t>
            </a:r>
            <a:endParaRPr lang="en-US" dirty="0" smtClean="0"/>
          </a:p>
          <a:p>
            <a:r>
              <a:rPr lang="en-US" dirty="0" smtClean="0"/>
              <a:t>In the last lecture I we asked what might be involved in representing beliefs. </a:t>
            </a:r>
          </a:p>
          <a:p>
            <a:r>
              <a:rPr lang="en-US" dirty="0" smtClean="0"/>
              <a:t>I suggested that when someone</a:t>
            </a:r>
            <a:r>
              <a:rPr lang="en-US" baseline="0" dirty="0" smtClean="0"/>
              <a:t> represents a belief, there are two parameters to specify.</a:t>
            </a:r>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16</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representing a belief you have to represent a subject, an attitude and a content.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17</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First, you have to specify what sort of abstract objects they are using to distinguish among the contents of beliefs.</a:t>
            </a:r>
          </a:p>
          <a:p>
            <a:r>
              <a:rPr lang="en-US" baseline="0" dirty="0" smtClean="0"/>
              <a:t>This is analogous to specifying what sort of scale someone is using when they represent the temperatures of things.</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18</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Second, you have to specify what sort of model they are using of the attitudes.</a:t>
            </a:r>
            <a:endParaRPr lang="en-US" dirty="0" smtClean="0"/>
          </a:p>
          <a:p>
            <a:r>
              <a:rPr lang="en-US" dirty="0" smtClean="0"/>
              <a:t>This</a:t>
            </a:r>
            <a:r>
              <a:rPr lang="en-US" baseline="0" dirty="0" smtClean="0"/>
              <a:t> is analogous to specifying what sort of model someone is using when they represent mass or force---they might be thinking about these things in terms of the roles they have classical or quantum theories for example, or in some other way.</a:t>
            </a:r>
          </a:p>
          <a:p>
            <a:r>
              <a:rPr lang="en-US" baseline="0" dirty="0" smtClean="0"/>
              <a:t>Last week I tried to suggest there are simpler and more complex models of the attitudes.</a:t>
            </a:r>
          </a:p>
          <a:p>
            <a:r>
              <a:rPr lang="en-US" baseline="0" dirty="0" smtClean="0"/>
              <a:t>I wanted us to focus on decision theory as a model of belief and desire and how they might interact to produce actions because this is such a well-studied model, and one that seems to be </a:t>
            </a:r>
            <a:r>
              <a:rPr lang="en-US" baseline="0" dirty="0" err="1" smtClean="0"/>
              <a:t>realised</a:t>
            </a:r>
            <a:r>
              <a:rPr lang="en-US" baseline="0" dirty="0" smtClean="0"/>
              <a:t> by a wide range of structures from large organizations to parts of human motor control.</a:t>
            </a:r>
          </a:p>
          <a:p>
            <a:r>
              <a:rPr lang="en-US" baseline="0" dirty="0" smtClean="0"/>
              <a:t>I didn’t mean to suggest that there are stronger reasons for being interested in decision theory, however.</a:t>
            </a:r>
          </a:p>
          <a:p>
            <a:endParaRPr lang="en-US" baseline="0" dirty="0" smtClean="0"/>
          </a:p>
          <a:p>
            <a:r>
              <a:rPr lang="en-US" baseline="0" dirty="0" smtClean="0"/>
              <a:t>The key thought from last week was just this.</a:t>
            </a:r>
          </a:p>
          <a:p>
            <a:r>
              <a:rPr lang="en-US" baseline="0" dirty="0" smtClean="0"/>
              <a:t>An engineer doesn’t particularly care about the accuracy of the physical models that she uses.</a:t>
            </a:r>
          </a:p>
          <a:p>
            <a:r>
              <a:rPr lang="en-US" dirty="0" smtClean="0"/>
              <a:t>She only cares that</a:t>
            </a:r>
            <a:r>
              <a:rPr lang="en-US" baseline="0" dirty="0" smtClean="0"/>
              <a:t> they are accurate enough for her purposes.</a:t>
            </a:r>
          </a:p>
          <a:p>
            <a:r>
              <a:rPr lang="en-US" baseline="0" dirty="0" smtClean="0"/>
              <a:t>Further, she often faces a trade-off between accuracy and efficiency.  </a:t>
            </a:r>
          </a:p>
          <a:p>
            <a:r>
              <a:rPr lang="en-US" baseline="0" dirty="0" smtClean="0"/>
              <a:t>Using the most accurate models might demand too much in the way of limited resources.</a:t>
            </a:r>
          </a:p>
          <a:p>
            <a:r>
              <a:rPr lang="en-US" baseline="0" dirty="0" smtClean="0"/>
              <a:t>And so she will trade accuracy for efficiency.</a:t>
            </a:r>
          </a:p>
          <a:p>
            <a:r>
              <a:rPr lang="en-US" baseline="0" dirty="0" smtClean="0"/>
              <a:t>Further, she might made different trade-offs in different projects.</a:t>
            </a:r>
          </a:p>
          <a:p>
            <a:r>
              <a:rPr lang="en-US" baseline="0" dirty="0" smtClean="0"/>
              <a:t>For one project she might use a less accurate model, for another project she might know that it’s worth using a more accurate model.</a:t>
            </a:r>
          </a:p>
          <a:p>
            <a:r>
              <a:rPr lang="en-US" baseline="0" dirty="0" smtClean="0"/>
              <a:t>And, finally, which models she can use might depend on her experience and training.</a:t>
            </a:r>
          </a:p>
          <a:p>
            <a:r>
              <a:rPr lang="en-US" baseline="0" dirty="0" smtClean="0"/>
              <a:t>I want to suggest that it is possible in principle to think of </a:t>
            </a:r>
            <a:r>
              <a:rPr lang="en-US" baseline="0" dirty="0" err="1" smtClean="0"/>
              <a:t>mindreaders</a:t>
            </a:r>
            <a:r>
              <a:rPr lang="en-US" baseline="0" dirty="0" smtClean="0"/>
              <a:t> as like engineers.</a:t>
            </a:r>
          </a:p>
          <a:p>
            <a:r>
              <a:rPr lang="en-US" baseline="0" dirty="0" smtClean="0"/>
              <a:t>We have more and less accurate models of the attitudes.</a:t>
            </a:r>
          </a:p>
          <a:p>
            <a:r>
              <a:rPr lang="en-US" baseline="0" dirty="0" smtClean="0"/>
              <a:t>For example, decision theory captures something about mental states but not everything: it is an approximation that can be implemented without incurring great costs.</a:t>
            </a:r>
          </a:p>
          <a:p>
            <a:r>
              <a:rPr lang="en-US" baseline="0" dirty="0" smtClean="0"/>
              <a:t>And we might use more and less accurate models on different occasions.</a:t>
            </a:r>
          </a:p>
          <a:p>
            <a:endParaRPr lang="en-US" baseline="0"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19</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20</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23</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24</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And similarly for the second puzzle about automaticity ...</a:t>
            </a:r>
          </a:p>
          <a:p>
            <a:r>
              <a:rPr lang="en-US" baseline="0" dirty="0" smtClean="0"/>
              <a:t>It’s important to stress that neither puzzle can be completely resolved by distinguishing between models of the attitudes ... I propose that this is a necessary step towards resolving the puzzles rather than something that will completely solve them.</a:t>
            </a:r>
          </a:p>
          <a:p>
            <a:r>
              <a:rPr lang="en-US" baseline="0" dirty="0" smtClean="0"/>
              <a:t>For now the point is just that distinguishing models enables us formally to avoid the contradiction.</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agent’s field is a set of objects related to the agent by proximity. The extent of the field depends on things like lighting and the agent’s orientation.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a:p>
        </p:txBody>
      </p:sp>
    </p:spTree>
    <p:extLst>
      <p:ext uri="{BB962C8B-B14F-4D97-AF65-F5344CB8AC3E}">
        <p14:creationId xmlns:p14="http://schemas.microsoft.com/office/powerpoint/2010/main" val="351212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To say that an agent is encountering an object just means that it is in her field. The notion of encountering is a proxy for perception: within limits, an agent perceives an object just when she encounters one. But to think about encountering doesn’t require understanding perception. In particular it doesn’t require understanding perceptual modalities, or perspectives or appearances. </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28</a:t>
            </a:fld>
            <a:endParaRPr lang="en-GB"/>
          </a:p>
        </p:txBody>
      </p:sp>
    </p:spTree>
    <p:extLst>
      <p:ext uri="{BB962C8B-B14F-4D97-AF65-F5344CB8AC3E}">
        <p14:creationId xmlns:p14="http://schemas.microsoft.com/office/powerpoint/2010/main" val="4199057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principle says that you can only act on a goal involving an object if you have encountered it. So if you know that someone hasn’t encountered an object, you can predict that they won’t look for it.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29</a:t>
            </a:fld>
            <a:endParaRPr lang="en-GB"/>
          </a:p>
        </p:txBody>
      </p:sp>
    </p:spTree>
    <p:extLst>
      <p:ext uri="{BB962C8B-B14F-4D97-AF65-F5344CB8AC3E}">
        <p14:creationId xmlns:p14="http://schemas.microsoft.com/office/powerpoint/2010/main" val="1569759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 by Brian Hare and colleagues, a subordinate chimpanzee makes predictions about a dominant chimpanzee’s ability to retrieve food. They found that the subordinate’s predictions take into account whether the dominant’s view was blocked while the food was placed. This could be explained by the Third Principle. For the subordinate to predict that the dominant will not be able to recover the food, it is sufficient to think: because the dominant did not encounter the food, she will not be able to retrieve it.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30</a:t>
            </a:fld>
            <a:endParaRPr lang="en-GB"/>
          </a:p>
        </p:txBody>
      </p:sp>
    </p:spTree>
    <p:extLst>
      <p:ext uri="{BB962C8B-B14F-4D97-AF65-F5344CB8AC3E}">
        <p14:creationId xmlns:p14="http://schemas.microsoft.com/office/powerpoint/2010/main" val="116020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toxicity ... </a:t>
            </a:r>
            <a:r>
              <a:rPr lang="en-US" dirty="0" err="1" smtClean="0"/>
              <a:t>odour</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next principles we need the notion of registration. This is a relation between agents, objects and locations. An agent registers an object at a location just if she last encountered it there. Registrations can be correct or incorrect. A registration is incorrect when an agent registers an object at a location but it is not at that location.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32</a:t>
            </a:fld>
            <a:endParaRPr lang="en-GB"/>
          </a:p>
        </p:txBody>
      </p:sp>
    </p:spTree>
    <p:extLst>
      <p:ext uri="{BB962C8B-B14F-4D97-AF65-F5344CB8AC3E}">
        <p14:creationId xmlns:p14="http://schemas.microsoft.com/office/powerpoint/2010/main" val="1334816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says that correct registration is a condition of successful action. If you have a goal involving an object, you will only succeed if you register the object at its actual location. To illustrate, suppose you see someone encountering an object which is then moved while they are not watching it. In this situation, Principle Four allows you to predict that they will not be successful in retrieving that object.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33</a:t>
            </a:fld>
            <a:endParaRPr lang="en-GB"/>
          </a:p>
        </p:txBody>
      </p:sp>
    </p:spTree>
    <p:extLst>
      <p:ext uri="{BB962C8B-B14F-4D97-AF65-F5344CB8AC3E}">
        <p14:creationId xmlns:p14="http://schemas.microsoft.com/office/powerpoint/2010/main" val="2200824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841644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doesn’t enable you to pass false belief tasks. This is because when people have incorrect registrations, this Principle doesn’t allow you to predict what actions they will perform. To do this you need Principle Five. With this Principle, we move from thinking of registration as a condition on action to thinking of it as a cause of action. Principle Five says that agents will act as if objects were actually at the locations they register them as being. What determines where an agent will look for an object is not its actual location but the location the agent registered it as being at. This Principle is sufficient for passing some false belief tasks. </a:t>
            </a:r>
          </a:p>
          <a:p>
            <a:endParaRPr lang="en-US" dirty="0" smtClean="0"/>
          </a:p>
          <a:p>
            <a:r>
              <a:rPr lang="en-US" dirty="0" smtClean="0"/>
              <a:t>These five Principles can be extended to explain further theory of mind abilities. I only cover these five in the poster because they are the minimum needed for passing some famous infant false belief tasks.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47</a:t>
            </a:fld>
            <a:endParaRPr lang="en-GB"/>
          </a:p>
        </p:txBody>
      </p:sp>
    </p:spTree>
    <p:extLst>
      <p:ext uri="{BB962C8B-B14F-4D97-AF65-F5344CB8AC3E}">
        <p14:creationId xmlns:p14="http://schemas.microsoft.com/office/powerpoint/2010/main" val="2724110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was</a:t>
            </a:r>
            <a:r>
              <a:rPr lang="en-US" baseline="0" dirty="0" smtClean="0"/>
              <a:t> ... </a:t>
            </a:r>
          </a:p>
          <a:p>
            <a:r>
              <a:rPr lang="en-US" baseline="0" dirty="0" smtClean="0"/>
              <a:t>This is a question about possibility in principle.</a:t>
            </a:r>
          </a:p>
          <a:p>
            <a:r>
              <a:rPr lang="en-US" baseline="0" dirty="0" smtClean="0"/>
              <a:t>One answer is: encountering and registration as defined by the three principles.</a:t>
            </a:r>
          </a:p>
          <a:p>
            <a:r>
              <a:rPr lang="en-US" baseline="0" dirty="0" smtClean="0"/>
              <a:t>But the motivation for addressing this question was about infants’ abilities to track mental states.</a:t>
            </a:r>
          </a:p>
          <a:p>
            <a:r>
              <a:rPr lang="en-US" baseline="0" dirty="0" smtClean="0"/>
              <a:t>A further hypothesis is that minimal theory of mind may describe what enables infants’ and others with limited cognitive resources to track beliefs and other mental states.</a:t>
            </a:r>
          </a:p>
          <a:p>
            <a:r>
              <a:rPr lang="en-US" baseline="0" dirty="0" smtClean="0"/>
              <a:t>For this hypothesis to be worth testing, it has to generate predictions that distinguish it from the hypothesis that infants have a full-blown, adult-like conception of belief.</a:t>
            </a:r>
          </a:p>
          <a:p>
            <a:r>
              <a:rPr lang="en-US" baseline="0" dirty="0" smtClean="0"/>
              <a:t>And we need the same for adults: we have to be able to distinguish the hypothesis that in a particular task an adult is using minimal theory of mind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48</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who is leading discussion next week;</a:t>
            </a:r>
          </a:p>
          <a:p>
            <a:r>
              <a:rPr lang="en-US" dirty="0" smtClean="0"/>
              <a:t>(2) replace</a:t>
            </a:r>
            <a:r>
              <a:rPr lang="en-US" baseline="0" dirty="0" smtClean="0"/>
              <a:t> Matthews for second discussion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51</a:t>
            </a:fld>
            <a:endParaRPr lang="en-GB"/>
          </a:p>
        </p:txBody>
      </p:sp>
    </p:spTree>
    <p:extLst>
      <p:ext uri="{BB962C8B-B14F-4D97-AF65-F5344CB8AC3E}">
        <p14:creationId xmlns:p14="http://schemas.microsoft.com/office/powerpoint/2010/main" val="427393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who is leading discussion next week;</a:t>
            </a:r>
          </a:p>
          <a:p>
            <a:r>
              <a:rPr lang="en-US" dirty="0" smtClean="0"/>
              <a:t>(2) replace</a:t>
            </a:r>
            <a:r>
              <a:rPr lang="en-US" baseline="0" dirty="0" smtClean="0"/>
              <a:t> Matthews for second discussion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427393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24688D03-F045-B643-BD3A-F95C8B91471A}" type="slidenum">
              <a:rPr lang="en-GB" smtClean="0"/>
              <a:pPr/>
              <a:t>57</a:t>
            </a:fld>
            <a:endParaRPr lang="en-GB"/>
          </a:p>
        </p:txBody>
      </p:sp>
    </p:spTree>
    <p:extLst>
      <p:ext uri="{BB962C8B-B14F-4D97-AF65-F5344CB8AC3E}">
        <p14:creationId xmlns:p14="http://schemas.microsoft.com/office/powerpoint/2010/main" val="1509585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test moment --- where will you look when the lights go 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58</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dirty="0" err="1" smtClean="0"/>
              <a:t>textit</a:t>
            </a:r>
            <a:r>
              <a:rPr lang="en-US" dirty="0" smtClean="0"/>
              <a:t>{track} the toxicity of a food item is for your thoughts or actions to </a:t>
            </a:r>
            <a:r>
              <a:rPr lang="en-US" dirty="0" err="1" smtClean="0"/>
              <a:t>nonaccidentally</a:t>
            </a:r>
            <a:r>
              <a:rPr lang="en-US" dirty="0" smtClean="0"/>
              <a:t> depend in some way on how toxic the food item is.</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right back to the start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59</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61</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5</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 some birds may benefit from preening others because doing so causes others to like them and thereby strengthens social bonds (Clayton and Emery 2007).  In preening they are exercising a theory of mind </a:t>
            </a:r>
            <a:r>
              <a:rPr lang="en-GB" sz="1200" i="1" kern="1200" dirty="0" smtClean="0">
                <a:solidFill>
                  <a:srgbClr val="000000"/>
                </a:solidFill>
                <a:effectLst/>
                <a:latin typeface="Times New Roman" charset="0"/>
                <a:ea typeface="+mn-ea"/>
                <a:cs typeface="+mn-cs"/>
              </a:rPr>
              <a:t>ability</a:t>
            </a:r>
            <a:r>
              <a:rPr lang="en-GB" sz="1200" kern="1200" dirty="0" smtClean="0">
                <a:solidFill>
                  <a:srgbClr val="000000"/>
                </a:solidFill>
                <a:effectLst/>
                <a:latin typeface="Times New Roman" charset="0"/>
                <a:ea typeface="+mn-ea"/>
                <a:cs typeface="+mn-cs"/>
              </a:rPr>
              <a:t>.  It doesn’t follow, of course, that preening involves theory of mind </a:t>
            </a:r>
            <a:r>
              <a:rPr lang="en-GB" sz="1200" i="1" kern="1200" dirty="0" smtClean="0">
                <a:solidFill>
                  <a:srgbClr val="000000"/>
                </a:solidFill>
                <a:effectLst/>
                <a:latin typeface="Times New Roman" charset="0"/>
                <a:ea typeface="+mn-ea"/>
                <a:cs typeface="+mn-cs"/>
              </a:rPr>
              <a:t>cognition</a:t>
            </a:r>
            <a:r>
              <a:rPr lang="en-GB" sz="1200" kern="1200" dirty="0" smtClean="0">
                <a:solidFill>
                  <a:srgbClr val="000000"/>
                </a:solidFill>
                <a:effectLst/>
                <a:latin typeface="Times New Roman" charset="0"/>
                <a:ea typeface="+mn-ea"/>
                <a:cs typeface="+mn-cs"/>
              </a:rPr>
              <a:t>.  One might be driven to preen others without understanding that preening is worthwhile because it influences others’ attitudes.  For example, you might preen because you realise doing so causes others to sing and to preen you back.</a:t>
            </a:r>
            <a:r>
              <a:rPr lang="en-GB" dirty="0" smtClean="0">
                <a:effectLst/>
              </a:rPr>
              <a:t> </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683136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2053892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dirty="0" smtClean="0">
                <a:effectLst/>
              </a:rPr>
              <a:t>... They</a:t>
            </a:r>
            <a:r>
              <a:rPr lang="en-GB" baseline="0" dirty="0" smtClean="0">
                <a:effectLst/>
              </a:rPr>
              <a:t> are tracking how much others like them but they are not representing liking as such.</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Now in this case tracking involves representing behaviour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But it is also possible to track mental states by representing mental states, of course.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illustration</a:t>
            </a:r>
            <a:r>
              <a:rPr lang="en-US" baseline="0" dirty="0" smtClean="0"/>
              <a:t> ... Hannah likes to steal her sister’s things ... but she doesn’t always do this just because she wants to.  </a:t>
            </a:r>
          </a:p>
          <a:p>
            <a:r>
              <a:rPr lang="en-US" baseline="0" dirty="0" smtClean="0"/>
              <a:t>Instead she’s </a:t>
            </a:r>
            <a:r>
              <a:rPr lang="en-US" dirty="0" smtClean="0"/>
              <a:t>able to discern whether another's eyes are in view,</a:t>
            </a:r>
          </a:p>
          <a:p>
            <a:r>
              <a:rPr lang="en-US" dirty="0" smtClean="0"/>
              <a:t>And she only steals when no one’s eyes are in view.</a:t>
            </a:r>
          </a:p>
          <a:p>
            <a:r>
              <a:rPr lang="en-US" dirty="0" smtClean="0"/>
              <a:t>And this benefits her by enabling her to reduce the risk of </a:t>
            </a:r>
            <a:r>
              <a:rPr lang="en-US" baseline="0" dirty="0" smtClean="0"/>
              <a:t>retribution.</a:t>
            </a:r>
          </a:p>
          <a:p>
            <a:r>
              <a:rPr lang="en-US" dirty="0" smtClean="0"/>
              <a:t>And she does this---only</a:t>
            </a:r>
            <a:r>
              <a:rPr lang="en-US" baseline="0" dirty="0" smtClean="0"/>
              <a:t> stealing when eyes are not in view---</a:t>
            </a:r>
            <a:r>
              <a:rPr lang="en-US" dirty="0" smtClean="0"/>
              <a:t>because it brings this benefit.</a:t>
            </a:r>
          </a:p>
          <a:p>
            <a:r>
              <a:rPr lang="en-US" dirty="0" smtClean="0"/>
              <a:t>Then we have this chain:</a:t>
            </a:r>
          </a:p>
          <a:p>
            <a:r>
              <a:rPr lang="en-US" dirty="0" smtClean="0"/>
              <a:t>Hannah steals now (but not earlier</a:t>
            </a:r>
            <a:r>
              <a:rPr lang="en-US" baseline="0" dirty="0" smtClean="0"/>
              <a:t>) because no one’s eyes are in view.</a:t>
            </a:r>
          </a:p>
          <a:p>
            <a:r>
              <a:rPr lang="en-US" baseline="0" dirty="0" smtClean="0"/>
              <a:t>And she does this because doing so brings benefits.</a:t>
            </a:r>
          </a:p>
          <a:p>
            <a:r>
              <a:rPr lang="en-US" baseline="0" dirty="0" smtClean="0"/>
              <a:t>And it brings benefits because of facts about other’s visual experiences.</a:t>
            </a:r>
          </a:p>
          <a:p>
            <a:r>
              <a:rPr lang="en-US" baseline="0" dirty="0" smtClean="0"/>
              <a:t>So Hannah is tracking other’s perceptual experiences but representing their eyes only.</a:t>
            </a:r>
          </a:p>
          <a:p>
            <a:endParaRPr lang="en-US" baseline="0" dirty="0" smtClean="0"/>
          </a:p>
          <a:p>
            <a:endParaRPr lang="en-US" baseline="0" dirty="0" smtClean="0"/>
          </a:p>
          <a:p>
            <a:endParaRPr lang="en-US" dirty="0" smtClean="0"/>
          </a:p>
          <a:p>
            <a:r>
              <a:rPr lang="en-US" dirty="0" smtClean="0"/>
              <a:t>that Hannah exercises this ability to escape detection while stealing from others,</a:t>
            </a:r>
          </a:p>
          <a:p>
            <a:r>
              <a:rPr lang="en-US" dirty="0" smtClean="0"/>
              <a:t>that Hannah's ability exists in part because it benefits her in this way,</a:t>
            </a:r>
          </a:p>
          <a:p>
            <a:r>
              <a:rPr lang="en-US" dirty="0" smtClean="0"/>
              <a:t>and </a:t>
            </a:r>
          </a:p>
          <a:p>
            <a:r>
              <a:rPr lang="en-US" dirty="0" smtClean="0"/>
              <a:t>that Hannah's escaping detection depends on exploiting a fact about other's mental states (namely that they usually cannot  see Hannah's acts of theft when Hannah doesn't have their eyes in view).</a:t>
            </a:r>
          </a:p>
          <a:p>
            <a:r>
              <a:rPr lang="en-US" dirty="0" smtClean="0"/>
              <a:t>Then Hannah has a theory of mind ability.</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81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82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A-tasks are defined as those</a:t>
            </a:r>
            <a:r>
              <a:rPr lang="en-US" baseline="0" dirty="0" smtClean="0"/>
              <a:t> which children can pass from some time around their first birthday, for example Onishi &amp; Baillargeon.  </a:t>
            </a:r>
          </a:p>
          <a:p>
            <a:r>
              <a:rPr lang="en-US" baseline="0" dirty="0" smtClean="0"/>
              <a:t>These A-tasks are the tasks that children can pass from sometime around their first birthday or earlier.  They deploy a variety of measures, including pointing, helping, comprehending a novel world learning and altercentric interference.</a:t>
            </a:r>
          </a:p>
          <a:p>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92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101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102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103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104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109</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Nati</a:t>
            </a:r>
            <a:r>
              <a:rPr lang="en-US" dirty="0" smtClean="0"/>
              <a:t> 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122112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wdp"/></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9.xml.rels><?xml version="1.0" encoding="UTF-8" standalone="yes"?>
<Relationships xmlns="http://schemas.openxmlformats.org/package/2006/relationships"><Relationship Id="rId3" Type="http://schemas.openxmlformats.org/officeDocument/2006/relationships/image" Target="../media/image29.jpeg"/><Relationship Id="rId4"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11.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1.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3. Tracking, Measuring and	</a:t>
            </a:r>
            <a:endParaRPr lang="en-GB" sz="4800" i="0" dirty="0">
              <a:effectLst>
                <a:glow rad="101600">
                  <a:srgbClr val="000000"/>
                </a:glow>
              </a:effectLst>
            </a:endParaRPr>
          </a:p>
        </p:txBody>
      </p:sp>
      <p:sp>
        <p:nvSpPr>
          <p:cNvPr id="15" name="Text Box 9"/>
          <p:cNvSpPr txBox="1">
            <a:spLocks noChangeArrowheads="1"/>
          </p:cNvSpPr>
          <p:nvPr/>
        </p:nvSpPr>
        <p:spPr bwMode="auto">
          <a:xfrm>
            <a:off x="179512" y="1013827"/>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Representing Beliefs</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52093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92163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189854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60964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30089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844324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1292759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3755836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76956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63414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4292648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flipV="1">
            <a:off x="153520" y="2996952"/>
            <a:ext cx="5858639"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flipV="1">
            <a:off x="7295405" y="2996952"/>
            <a:ext cx="674064"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81044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02797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pic>
        <p:nvPicPr>
          <p:cNvPr id="2" name="Picture 1" descr="Fig2b.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contrast="30000"/>
                    </a14:imgEffect>
                  </a14:imgLayer>
                </a14:imgProps>
              </a:ext>
              <a:ext uri="{28A0092B-C50C-407E-A947-70E740481C1C}">
                <a14:useLocalDpi xmlns:a14="http://schemas.microsoft.com/office/drawing/2010/main" val="0"/>
              </a:ext>
            </a:extLst>
          </a:blip>
          <a:srcRect l="68195" r="1589"/>
          <a:stretch/>
        </p:blipFill>
        <p:spPr>
          <a:xfrm>
            <a:off x="4932040" y="2708920"/>
            <a:ext cx="3778667" cy="3867158"/>
          </a:xfrm>
          <a:prstGeom prst="rect">
            <a:avLst/>
          </a:prstGeom>
        </p:spPr>
      </p:pic>
      <p:sp>
        <p:nvSpPr>
          <p:cNvPr id="6" name="Rectangle 5"/>
          <p:cNvSpPr/>
          <p:nvPr/>
        </p:nvSpPr>
        <p:spPr bwMode="auto">
          <a:xfrm>
            <a:off x="6084168" y="3861048"/>
            <a:ext cx="1440160" cy="2088232"/>
          </a:xfrm>
          <a:prstGeom prst="rect">
            <a:avLst/>
          </a:prstGeom>
          <a:gradFill flip="none" rotWithShape="1">
            <a:gsLst>
              <a:gs pos="70000">
                <a:schemeClr val="bg1"/>
              </a:gs>
              <a:gs pos="100000">
                <a:srgbClr val="FFFFFF">
                  <a:alpha val="0"/>
                </a:srgbClr>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Box 6"/>
          <p:cNvSpPr txBox="1"/>
          <p:nvPr/>
        </p:nvSpPr>
        <p:spPr>
          <a:xfrm>
            <a:off x="3114376" y="6223532"/>
            <a:ext cx="1961680" cy="430887"/>
          </a:xfrm>
          <a:prstGeom prst="rect">
            <a:avLst/>
          </a:prstGeom>
          <a:noFill/>
        </p:spPr>
        <p:txBody>
          <a:bodyPr wrap="none" rtlCol="0">
            <a:spAutoFit/>
          </a:bodyPr>
          <a:lstStyle/>
          <a:p>
            <a:r>
              <a:rPr lang="en-US" dirty="0" smtClean="0">
                <a:effectLst>
                  <a:glow rad="101600">
                    <a:srgbClr val="000000"/>
                  </a:glow>
                </a:effectLst>
              </a:rPr>
              <a:t>source</a:t>
            </a:r>
            <a:r>
              <a:rPr lang="en-US" i="0" dirty="0" smtClean="0">
                <a:effectLst>
                  <a:glow rad="101600">
                    <a:srgbClr val="000000"/>
                  </a:glow>
                </a:effectLst>
              </a:rPr>
              <a:t>: Kessler</a:t>
            </a:r>
            <a:endParaRPr lang="en-US" dirty="0">
              <a:effectLst>
                <a:glow rad="101600">
                  <a:srgbClr val="000000"/>
                </a:glow>
              </a:effectLst>
            </a:endParaRPr>
          </a:p>
        </p:txBody>
      </p:sp>
    </p:spTree>
    <p:extLst>
      <p:ext uri="{BB962C8B-B14F-4D97-AF65-F5344CB8AC3E}">
        <p14:creationId xmlns:p14="http://schemas.microsoft.com/office/powerpoint/2010/main" val="2961192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971988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0552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994108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Rectangle 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Rectangle 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46606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Tree>
    <p:extLst>
      <p:ext uri="{BB962C8B-B14F-4D97-AF65-F5344CB8AC3E}">
        <p14:creationId xmlns:p14="http://schemas.microsoft.com/office/powerpoint/2010/main" val="3646171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97060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36018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1666344"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783951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211598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1488431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238825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698457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33" name="Rectangle 32"/>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34" name="Rectangle 33"/>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35" name="Left Brace 34"/>
          <p:cNvSpPr/>
          <p:nvPr/>
        </p:nvSpPr>
        <p:spPr bwMode="auto">
          <a:xfrm>
            <a:off x="3563888" y="2924944"/>
            <a:ext cx="288032" cy="936104"/>
          </a:xfrm>
          <a:prstGeom prst="leftBrace">
            <a:avLst>
              <a:gd name="adj1" fmla="val 20751"/>
              <a:gd name="adj2" fmla="val 5000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2117330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strike="sngStrike" dirty="0">
                <a:effectLst>
                  <a:glow rad="101600">
                    <a:schemeClr val="tx1">
                      <a:alpha val="75000"/>
                    </a:schemeClr>
                  </a:glow>
                </a:effectLst>
              </a:rPr>
              <a:t>represent</a:t>
            </a:r>
            <a:r>
              <a:rPr lang="en-GB" i="0" dirty="0">
                <a:effectLst>
                  <a:glow rad="101600">
                    <a:schemeClr val="tx1">
                      <a:alpha val="75000"/>
                    </a:schemeClr>
                  </a:glow>
                </a:effectLst>
              </a:rPr>
              <a: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33" name="Rectangle 32"/>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34" name="Rectangle 33"/>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35" name="Left Brace 34"/>
          <p:cNvSpPr/>
          <p:nvPr/>
        </p:nvSpPr>
        <p:spPr bwMode="auto">
          <a:xfrm>
            <a:off x="3563888" y="2924944"/>
            <a:ext cx="288032" cy="936104"/>
          </a:xfrm>
          <a:prstGeom prst="leftBrace">
            <a:avLst>
              <a:gd name="adj1" fmla="val 20751"/>
              <a:gd name="adj2" fmla="val 5000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8"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4121444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6"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3651677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648261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4037" name="Rectangle 5"/>
          <p:cNvSpPr>
            <a:spLocks noChangeArrowheads="1"/>
          </p:cNvSpPr>
          <p:nvPr/>
        </p:nvSpPr>
        <p:spPr bwMode="auto">
          <a:xfrm>
            <a:off x="468313" y="2132632"/>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5062" name="Rectangle 70"/>
          <p:cNvSpPr>
            <a:spLocks noChangeArrowheads="1"/>
          </p:cNvSpPr>
          <p:nvPr/>
        </p:nvSpPr>
        <p:spPr bwMode="auto">
          <a:xfrm>
            <a:off x="468313" y="2132632"/>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6086" name="Rectangle 70"/>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
        <p:nvSpPr>
          <p:cNvPr id="4" name="Rectangle 3"/>
          <p:cNvSpPr/>
          <p:nvPr/>
        </p:nvSpPr>
        <p:spPr bwMode="auto">
          <a:xfrm>
            <a:off x="395537" y="3399118"/>
            <a:ext cx="6696744" cy="720080"/>
          </a:xfrm>
          <a:prstGeom prst="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2"/>
          <p:cNvSpPr txBox="1">
            <a:spLocks noChangeArrowheads="1"/>
          </p:cNvSpPr>
          <p:nvPr/>
        </p:nvSpPr>
        <p:spPr bwMode="auto">
          <a:xfrm rot="21276532">
            <a:off x="683568" y="3283531"/>
            <a:ext cx="6120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rgbClr val="000000"/>
                  </a:glow>
                </a:effectLst>
              </a:rPr>
              <a:t>the toxicity of potential food items?</a:t>
            </a:r>
            <a:endParaRPr lang="en-GB" i="0" dirty="0">
              <a:effectLst>
                <a:glow rad="101600">
                  <a:srgbClr val="000000"/>
                </a:glow>
              </a:effectLst>
            </a:endParaRPr>
          </a:p>
        </p:txBody>
      </p:sp>
    </p:spTree>
    <p:extLst>
      <p:ext uri="{BB962C8B-B14F-4D97-AF65-F5344CB8AC3E}">
        <p14:creationId xmlns:p14="http://schemas.microsoft.com/office/powerpoint/2010/main" val="699987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808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42016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945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012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214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977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45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219128" y="2461592"/>
            <a:ext cx="5105400" cy="4495800"/>
          </a:xfrm>
          <a:prstGeom prst="rect">
            <a:avLst/>
          </a:prstGeom>
          <a:noFill/>
          <a:ln w="9525">
            <a:solidFill>
              <a:srgbClr val="000000"/>
            </a:solidFill>
            <a:miter lim="800000"/>
            <a:headEnd/>
            <a:tailEnd/>
          </a:ln>
          <a:effectLst>
            <a:glow rad="406400">
              <a:schemeClr val="tx1">
                <a:alpha val="75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71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rot="21540000">
            <a:off x="3783008" y="2739660"/>
            <a:ext cx="644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
        <p:nvSpPr>
          <p:cNvPr id="4" name="Rectangle 3"/>
          <p:cNvSpPr/>
          <p:nvPr/>
        </p:nvSpPr>
        <p:spPr bwMode="auto">
          <a:xfrm>
            <a:off x="395537" y="3399118"/>
            <a:ext cx="6696744" cy="720080"/>
          </a:xfrm>
          <a:prstGeom prst="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2"/>
          <p:cNvSpPr txBox="1">
            <a:spLocks noChangeArrowheads="1"/>
          </p:cNvSpPr>
          <p:nvPr/>
        </p:nvSpPr>
        <p:spPr bwMode="auto">
          <a:xfrm rot="21276532">
            <a:off x="683568" y="3283531"/>
            <a:ext cx="6120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rgbClr val="000000"/>
                  </a:glow>
                </a:effectLst>
              </a:rPr>
              <a:t>the toxicity of potential food items?</a:t>
            </a:r>
            <a:endParaRPr lang="en-GB" i="0" dirty="0">
              <a:effectLst>
                <a:glow rad="101600">
                  <a:srgbClr val="000000"/>
                </a:glow>
              </a:effectLst>
            </a:endParaRPr>
          </a:p>
        </p:txBody>
      </p:sp>
    </p:spTree>
    <p:extLst>
      <p:ext uri="{BB962C8B-B14F-4D97-AF65-F5344CB8AC3E}">
        <p14:creationId xmlns:p14="http://schemas.microsoft.com/office/powerpoint/2010/main" val="91213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854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1950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939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939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939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399"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9400"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9406" name="Group 10"/>
            <p:cNvGrpSpPr>
              <a:grpSpLocks/>
            </p:cNvGrpSpPr>
            <p:nvPr/>
          </p:nvGrpSpPr>
          <p:grpSpPr bwMode="auto">
            <a:xfrm>
              <a:off x="2471" y="8384"/>
              <a:ext cx="960" cy="1077"/>
              <a:chOff x="1851" y="8591"/>
              <a:chExt cx="1133" cy="1270"/>
            </a:xfrm>
          </p:grpSpPr>
          <p:grpSp>
            <p:nvGrpSpPr>
              <p:cNvPr id="59459" name="Group 11"/>
              <p:cNvGrpSpPr>
                <a:grpSpLocks noChangeAspect="1"/>
              </p:cNvGrpSpPr>
              <p:nvPr/>
            </p:nvGrpSpPr>
            <p:grpSpPr bwMode="auto">
              <a:xfrm>
                <a:off x="2026" y="8591"/>
                <a:ext cx="657" cy="680"/>
                <a:chOff x="2925" y="799"/>
                <a:chExt cx="1970" cy="2041"/>
              </a:xfrm>
            </p:grpSpPr>
            <p:sp>
              <p:nvSpPr>
                <p:cNvPr id="59461"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2"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3"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4"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5"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66"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67"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68"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9460"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9407" name="Group 21"/>
            <p:cNvGrpSpPr>
              <a:grpSpLocks/>
            </p:cNvGrpSpPr>
            <p:nvPr/>
          </p:nvGrpSpPr>
          <p:grpSpPr bwMode="auto">
            <a:xfrm>
              <a:off x="3400" y="8309"/>
              <a:ext cx="713" cy="1154"/>
              <a:chOff x="3039" y="8502"/>
              <a:chExt cx="842" cy="1363"/>
            </a:xfrm>
          </p:grpSpPr>
          <p:grpSp>
            <p:nvGrpSpPr>
              <p:cNvPr id="59446" name="Group 22"/>
              <p:cNvGrpSpPr>
                <a:grpSpLocks noChangeAspect="1"/>
              </p:cNvGrpSpPr>
              <p:nvPr/>
            </p:nvGrpSpPr>
            <p:grpSpPr bwMode="auto">
              <a:xfrm>
                <a:off x="3074" y="8502"/>
                <a:ext cx="662" cy="772"/>
                <a:chOff x="3696" y="2205"/>
                <a:chExt cx="1361" cy="1588"/>
              </a:xfrm>
            </p:grpSpPr>
            <p:sp>
              <p:nvSpPr>
                <p:cNvPr id="59448"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49"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50"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1"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2"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3"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54"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55"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56"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57"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9458"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9447"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9408" name="Group 35"/>
            <p:cNvGrpSpPr>
              <a:grpSpLocks/>
            </p:cNvGrpSpPr>
            <p:nvPr/>
          </p:nvGrpSpPr>
          <p:grpSpPr bwMode="auto">
            <a:xfrm>
              <a:off x="4246" y="8322"/>
              <a:ext cx="702" cy="1140"/>
              <a:chOff x="4037" y="8518"/>
              <a:chExt cx="829" cy="1346"/>
            </a:xfrm>
          </p:grpSpPr>
          <p:grpSp>
            <p:nvGrpSpPr>
              <p:cNvPr id="59434" name="Group 36"/>
              <p:cNvGrpSpPr>
                <a:grpSpLocks noChangeAspect="1"/>
              </p:cNvGrpSpPr>
              <p:nvPr/>
            </p:nvGrpSpPr>
            <p:grpSpPr bwMode="auto">
              <a:xfrm>
                <a:off x="4096" y="8518"/>
                <a:ext cx="605" cy="861"/>
                <a:chOff x="4105" y="216"/>
                <a:chExt cx="1270" cy="1808"/>
              </a:xfrm>
            </p:grpSpPr>
            <p:sp>
              <p:nvSpPr>
                <p:cNvPr id="59436"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7"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8"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39"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40"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41"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42"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43"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9444"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45"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9435"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9409" name="Group 48"/>
            <p:cNvGrpSpPr>
              <a:grpSpLocks/>
            </p:cNvGrpSpPr>
            <p:nvPr/>
          </p:nvGrpSpPr>
          <p:grpSpPr bwMode="auto">
            <a:xfrm>
              <a:off x="5098" y="8373"/>
              <a:ext cx="843" cy="1088"/>
              <a:chOff x="4955" y="8577"/>
              <a:chExt cx="997" cy="1285"/>
            </a:xfrm>
          </p:grpSpPr>
          <p:grpSp>
            <p:nvGrpSpPr>
              <p:cNvPr id="59421" name="Group 49"/>
              <p:cNvGrpSpPr>
                <a:grpSpLocks noChangeAspect="1"/>
              </p:cNvGrpSpPr>
              <p:nvPr/>
            </p:nvGrpSpPr>
            <p:grpSpPr bwMode="auto">
              <a:xfrm>
                <a:off x="5092" y="8577"/>
                <a:ext cx="606" cy="804"/>
                <a:chOff x="4105" y="339"/>
                <a:chExt cx="1270" cy="1685"/>
              </a:xfrm>
            </p:grpSpPr>
            <p:sp>
              <p:nvSpPr>
                <p:cNvPr id="59423"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4"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5"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26"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7"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28"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29"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30"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9431"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32"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9433"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9422"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9410" name="Group 62"/>
            <p:cNvGrpSpPr>
              <a:grpSpLocks/>
            </p:cNvGrpSpPr>
            <p:nvPr/>
          </p:nvGrpSpPr>
          <p:grpSpPr bwMode="auto">
            <a:xfrm>
              <a:off x="1749" y="8384"/>
              <a:ext cx="841" cy="1078"/>
              <a:chOff x="998" y="8591"/>
              <a:chExt cx="993" cy="1273"/>
            </a:xfrm>
          </p:grpSpPr>
          <p:grpSp>
            <p:nvGrpSpPr>
              <p:cNvPr id="59411" name="Group 63"/>
              <p:cNvGrpSpPr>
                <a:grpSpLocks noChangeAspect="1"/>
              </p:cNvGrpSpPr>
              <p:nvPr/>
            </p:nvGrpSpPr>
            <p:grpSpPr bwMode="auto">
              <a:xfrm>
                <a:off x="1203" y="8591"/>
                <a:ext cx="467" cy="680"/>
                <a:chOff x="4105" y="216"/>
                <a:chExt cx="1086" cy="1581"/>
              </a:xfrm>
            </p:grpSpPr>
            <p:sp>
              <p:nvSpPr>
                <p:cNvPr id="59413"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4"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5"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16"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7"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18"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19"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20"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9412"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59401"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59403"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482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042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0421"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0422"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423"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0424"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0433" name="Group 10"/>
            <p:cNvGrpSpPr>
              <a:grpSpLocks/>
            </p:cNvGrpSpPr>
            <p:nvPr/>
          </p:nvGrpSpPr>
          <p:grpSpPr bwMode="auto">
            <a:xfrm>
              <a:off x="2471" y="8384"/>
              <a:ext cx="960" cy="1077"/>
              <a:chOff x="1851" y="8591"/>
              <a:chExt cx="1133" cy="1270"/>
            </a:xfrm>
          </p:grpSpPr>
          <p:grpSp>
            <p:nvGrpSpPr>
              <p:cNvPr id="60486" name="Group 11"/>
              <p:cNvGrpSpPr>
                <a:grpSpLocks noChangeAspect="1"/>
              </p:cNvGrpSpPr>
              <p:nvPr/>
            </p:nvGrpSpPr>
            <p:grpSpPr bwMode="auto">
              <a:xfrm>
                <a:off x="2026" y="8591"/>
                <a:ext cx="657" cy="680"/>
                <a:chOff x="2925" y="799"/>
                <a:chExt cx="1970" cy="2041"/>
              </a:xfrm>
            </p:grpSpPr>
            <p:sp>
              <p:nvSpPr>
                <p:cNvPr id="60488"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9"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0"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1"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92"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93"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94"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95"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0487"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0434" name="Group 21"/>
            <p:cNvGrpSpPr>
              <a:grpSpLocks/>
            </p:cNvGrpSpPr>
            <p:nvPr/>
          </p:nvGrpSpPr>
          <p:grpSpPr bwMode="auto">
            <a:xfrm>
              <a:off x="3400" y="8309"/>
              <a:ext cx="713" cy="1154"/>
              <a:chOff x="3039" y="8502"/>
              <a:chExt cx="842" cy="1363"/>
            </a:xfrm>
          </p:grpSpPr>
          <p:grpSp>
            <p:nvGrpSpPr>
              <p:cNvPr id="60473" name="Group 22"/>
              <p:cNvGrpSpPr>
                <a:grpSpLocks noChangeAspect="1"/>
              </p:cNvGrpSpPr>
              <p:nvPr/>
            </p:nvGrpSpPr>
            <p:grpSpPr bwMode="auto">
              <a:xfrm>
                <a:off x="3074" y="8502"/>
                <a:ext cx="662" cy="772"/>
                <a:chOff x="3696" y="2205"/>
                <a:chExt cx="1361" cy="1588"/>
              </a:xfrm>
            </p:grpSpPr>
            <p:sp>
              <p:nvSpPr>
                <p:cNvPr id="60475"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6"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7"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8"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9"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0"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81"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82"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83"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84"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0485"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0474"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0435" name="Group 35"/>
            <p:cNvGrpSpPr>
              <a:grpSpLocks/>
            </p:cNvGrpSpPr>
            <p:nvPr/>
          </p:nvGrpSpPr>
          <p:grpSpPr bwMode="auto">
            <a:xfrm>
              <a:off x="4246" y="8322"/>
              <a:ext cx="702" cy="1140"/>
              <a:chOff x="4037" y="8518"/>
              <a:chExt cx="829" cy="1346"/>
            </a:xfrm>
          </p:grpSpPr>
          <p:grpSp>
            <p:nvGrpSpPr>
              <p:cNvPr id="60461" name="Group 36"/>
              <p:cNvGrpSpPr>
                <a:grpSpLocks noChangeAspect="1"/>
              </p:cNvGrpSpPr>
              <p:nvPr/>
            </p:nvGrpSpPr>
            <p:grpSpPr bwMode="auto">
              <a:xfrm>
                <a:off x="4096" y="8518"/>
                <a:ext cx="605" cy="861"/>
                <a:chOff x="4105" y="216"/>
                <a:chExt cx="1270" cy="1808"/>
              </a:xfrm>
            </p:grpSpPr>
            <p:sp>
              <p:nvSpPr>
                <p:cNvPr id="60463"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4"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5"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66"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7"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68"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69"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70"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0471"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72"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0462"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0436" name="Group 48"/>
            <p:cNvGrpSpPr>
              <a:grpSpLocks/>
            </p:cNvGrpSpPr>
            <p:nvPr/>
          </p:nvGrpSpPr>
          <p:grpSpPr bwMode="auto">
            <a:xfrm>
              <a:off x="5098" y="8373"/>
              <a:ext cx="843" cy="1088"/>
              <a:chOff x="4955" y="8577"/>
              <a:chExt cx="997" cy="1285"/>
            </a:xfrm>
          </p:grpSpPr>
          <p:grpSp>
            <p:nvGrpSpPr>
              <p:cNvPr id="60448" name="Group 49"/>
              <p:cNvGrpSpPr>
                <a:grpSpLocks noChangeAspect="1"/>
              </p:cNvGrpSpPr>
              <p:nvPr/>
            </p:nvGrpSpPr>
            <p:grpSpPr bwMode="auto">
              <a:xfrm>
                <a:off x="5092" y="8577"/>
                <a:ext cx="606" cy="804"/>
                <a:chOff x="4105" y="339"/>
                <a:chExt cx="1270" cy="1685"/>
              </a:xfrm>
            </p:grpSpPr>
            <p:sp>
              <p:nvSpPr>
                <p:cNvPr id="60450"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1"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2"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53"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4"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55"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56"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57"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0458"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59"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0460"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0449"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0437" name="Group 62"/>
            <p:cNvGrpSpPr>
              <a:grpSpLocks/>
            </p:cNvGrpSpPr>
            <p:nvPr/>
          </p:nvGrpSpPr>
          <p:grpSpPr bwMode="auto">
            <a:xfrm>
              <a:off x="1749" y="8384"/>
              <a:ext cx="841" cy="1078"/>
              <a:chOff x="998" y="8591"/>
              <a:chExt cx="993" cy="1273"/>
            </a:xfrm>
          </p:grpSpPr>
          <p:grpSp>
            <p:nvGrpSpPr>
              <p:cNvPr id="60438" name="Group 63"/>
              <p:cNvGrpSpPr>
                <a:grpSpLocks noChangeAspect="1"/>
              </p:cNvGrpSpPr>
              <p:nvPr/>
            </p:nvGrpSpPr>
            <p:grpSpPr bwMode="auto">
              <a:xfrm>
                <a:off x="1203" y="8591"/>
                <a:ext cx="467" cy="680"/>
                <a:chOff x="4105" y="216"/>
                <a:chExt cx="1086" cy="1581"/>
              </a:xfrm>
            </p:grpSpPr>
            <p:sp>
              <p:nvSpPr>
                <p:cNvPr id="60440"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1"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2"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43"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4"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45"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46"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47"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0439"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0425"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0427"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Tree>
    <p:extLst>
      <p:ext uri="{BB962C8B-B14F-4D97-AF65-F5344CB8AC3E}">
        <p14:creationId xmlns:p14="http://schemas.microsoft.com/office/powerpoint/2010/main" val="3827606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4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1445"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1446"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447"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1448"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1459" name="Group 10"/>
            <p:cNvGrpSpPr>
              <a:grpSpLocks/>
            </p:cNvGrpSpPr>
            <p:nvPr/>
          </p:nvGrpSpPr>
          <p:grpSpPr bwMode="auto">
            <a:xfrm>
              <a:off x="2471" y="8384"/>
              <a:ext cx="960" cy="1077"/>
              <a:chOff x="1851" y="8591"/>
              <a:chExt cx="1133" cy="1270"/>
            </a:xfrm>
          </p:grpSpPr>
          <p:grpSp>
            <p:nvGrpSpPr>
              <p:cNvPr id="61512" name="Group 11"/>
              <p:cNvGrpSpPr>
                <a:grpSpLocks noChangeAspect="1"/>
              </p:cNvGrpSpPr>
              <p:nvPr/>
            </p:nvGrpSpPr>
            <p:grpSpPr bwMode="auto">
              <a:xfrm>
                <a:off x="2026" y="8591"/>
                <a:ext cx="657" cy="680"/>
                <a:chOff x="2925" y="799"/>
                <a:chExt cx="1970" cy="2041"/>
              </a:xfrm>
            </p:grpSpPr>
            <p:sp>
              <p:nvSpPr>
                <p:cNvPr id="6151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1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1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2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2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151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1460" name="Group 21"/>
            <p:cNvGrpSpPr>
              <a:grpSpLocks/>
            </p:cNvGrpSpPr>
            <p:nvPr/>
          </p:nvGrpSpPr>
          <p:grpSpPr bwMode="auto">
            <a:xfrm>
              <a:off x="3400" y="8309"/>
              <a:ext cx="713" cy="1154"/>
              <a:chOff x="3039" y="8502"/>
              <a:chExt cx="842" cy="1363"/>
            </a:xfrm>
          </p:grpSpPr>
          <p:grpSp>
            <p:nvGrpSpPr>
              <p:cNvPr id="61499" name="Group 22"/>
              <p:cNvGrpSpPr>
                <a:grpSpLocks noChangeAspect="1"/>
              </p:cNvGrpSpPr>
              <p:nvPr/>
            </p:nvGrpSpPr>
            <p:grpSpPr bwMode="auto">
              <a:xfrm>
                <a:off x="3074" y="8502"/>
                <a:ext cx="662" cy="772"/>
                <a:chOff x="3696" y="2205"/>
                <a:chExt cx="1361" cy="1588"/>
              </a:xfrm>
            </p:grpSpPr>
            <p:sp>
              <p:nvSpPr>
                <p:cNvPr id="6150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0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0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0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10"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151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150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1461" name="Group 35"/>
            <p:cNvGrpSpPr>
              <a:grpSpLocks/>
            </p:cNvGrpSpPr>
            <p:nvPr/>
          </p:nvGrpSpPr>
          <p:grpSpPr bwMode="auto">
            <a:xfrm>
              <a:off x="4246" y="8322"/>
              <a:ext cx="702" cy="1140"/>
              <a:chOff x="4037" y="8518"/>
              <a:chExt cx="829" cy="1346"/>
            </a:xfrm>
          </p:grpSpPr>
          <p:grpSp>
            <p:nvGrpSpPr>
              <p:cNvPr id="61487" name="Group 36"/>
              <p:cNvGrpSpPr>
                <a:grpSpLocks noChangeAspect="1"/>
              </p:cNvGrpSpPr>
              <p:nvPr/>
            </p:nvGrpSpPr>
            <p:grpSpPr bwMode="auto">
              <a:xfrm>
                <a:off x="4096" y="8518"/>
                <a:ext cx="605" cy="861"/>
                <a:chOff x="4105" y="216"/>
                <a:chExt cx="1270" cy="1808"/>
              </a:xfrm>
            </p:grpSpPr>
            <p:sp>
              <p:nvSpPr>
                <p:cNvPr id="6148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9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9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9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96"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149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9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148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1462" name="Group 48"/>
            <p:cNvGrpSpPr>
              <a:grpSpLocks/>
            </p:cNvGrpSpPr>
            <p:nvPr/>
          </p:nvGrpSpPr>
          <p:grpSpPr bwMode="auto">
            <a:xfrm>
              <a:off x="5098" y="8373"/>
              <a:ext cx="843" cy="1088"/>
              <a:chOff x="4955" y="8577"/>
              <a:chExt cx="997" cy="1285"/>
            </a:xfrm>
          </p:grpSpPr>
          <p:grpSp>
            <p:nvGrpSpPr>
              <p:cNvPr id="61474" name="Group 49"/>
              <p:cNvGrpSpPr>
                <a:grpSpLocks noChangeAspect="1"/>
              </p:cNvGrpSpPr>
              <p:nvPr/>
            </p:nvGrpSpPr>
            <p:grpSpPr bwMode="auto">
              <a:xfrm>
                <a:off x="5092" y="8577"/>
                <a:ext cx="606" cy="804"/>
                <a:chOff x="4105" y="339"/>
                <a:chExt cx="1270" cy="1685"/>
              </a:xfrm>
            </p:grpSpPr>
            <p:sp>
              <p:nvSpPr>
                <p:cNvPr id="6147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7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8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8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83"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148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8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148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147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1463" name="Group 62"/>
            <p:cNvGrpSpPr>
              <a:grpSpLocks/>
            </p:cNvGrpSpPr>
            <p:nvPr/>
          </p:nvGrpSpPr>
          <p:grpSpPr bwMode="auto">
            <a:xfrm>
              <a:off x="1749" y="8384"/>
              <a:ext cx="841" cy="1078"/>
              <a:chOff x="998" y="8591"/>
              <a:chExt cx="993" cy="1273"/>
            </a:xfrm>
          </p:grpSpPr>
          <p:grpSp>
            <p:nvGrpSpPr>
              <p:cNvPr id="61464" name="Group 63"/>
              <p:cNvGrpSpPr>
                <a:grpSpLocks noChangeAspect="1"/>
              </p:cNvGrpSpPr>
              <p:nvPr/>
            </p:nvGrpSpPr>
            <p:grpSpPr bwMode="auto">
              <a:xfrm>
                <a:off x="1203" y="8591"/>
                <a:ext cx="467" cy="680"/>
                <a:chOff x="4105" y="216"/>
                <a:chExt cx="1086" cy="1581"/>
              </a:xfrm>
            </p:grpSpPr>
            <p:sp>
              <p:nvSpPr>
                <p:cNvPr id="6146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6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7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7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73"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146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1449"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1451"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56" name="Rectangle 2"/>
          <p:cNvSpPr>
            <a:spLocks noChangeArrowheads="1"/>
          </p:cNvSpPr>
          <p:nvPr/>
        </p:nvSpPr>
        <p:spPr bwMode="auto">
          <a:xfrm rot="-60000">
            <a:off x="2513013"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1457"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Tree>
    <p:extLst>
      <p:ext uri="{BB962C8B-B14F-4D97-AF65-F5344CB8AC3E}">
        <p14:creationId xmlns:p14="http://schemas.microsoft.com/office/powerpoint/2010/main" val="3825727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0834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endParaRPr lang="en-GB" i="0" dirty="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3561897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24" name="Text Box 2"/>
          <p:cNvSpPr txBox="1">
            <a:spLocks noChangeArrowheads="1"/>
          </p:cNvSpPr>
          <p:nvPr/>
        </p:nvSpPr>
        <p:spPr bwMode="auto">
          <a:xfrm>
            <a:off x="395536" y="407068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6" name="Text Box 2"/>
          <p:cNvSpPr txBox="1">
            <a:spLocks noChangeArrowheads="1"/>
          </p:cNvSpPr>
          <p:nvPr/>
        </p:nvSpPr>
        <p:spPr bwMode="auto">
          <a:xfrm rot="21378867">
            <a:off x="4224924" y="4090194"/>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13701292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2081775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solidFill>
                  <a:srgbClr val="000000"/>
                </a:solidFill>
                <a:effectLst>
                  <a:glow>
                    <a:srgbClr val="FFFFFF"/>
                  </a:glow>
                </a:effectLst>
              </a:rPr>
              <a:t>admin</a:t>
            </a:r>
            <a:endParaRPr lang="en-GB" i="0" dirty="0">
              <a:solidFill>
                <a:srgbClr val="000000"/>
              </a:solidFill>
              <a:effectLst>
                <a:glow>
                  <a:srgbClr val="FFFFFF"/>
                </a:glow>
              </a:effectLst>
            </a:endParaRPr>
          </a:p>
        </p:txBody>
      </p:sp>
    </p:spTree>
    <p:extLst>
      <p:ext uri="{BB962C8B-B14F-4D97-AF65-F5344CB8AC3E}">
        <p14:creationId xmlns:p14="http://schemas.microsoft.com/office/powerpoint/2010/main" val="163712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683568" y="585262"/>
            <a:ext cx="5760640" cy="2123658"/>
          </a:xfrm>
          <a:prstGeom prst="rect">
            <a:avLst/>
          </a:prstGeom>
        </p:spPr>
        <p:txBody>
          <a:bodyPr wrap="square">
            <a:spAutoFit/>
          </a:bodyPr>
          <a:lstStyle/>
          <a:p>
            <a:r>
              <a:rPr lang="en-US" i="0" dirty="0">
                <a:solidFill>
                  <a:srgbClr val="000000"/>
                </a:solidFill>
                <a:effectLst>
                  <a:glow rad="101600">
                    <a:srgbClr val="FFFFFF"/>
                  </a:glow>
                </a:effectLst>
              </a:rPr>
              <a:t>Tim Bayne (University of Oxford)</a:t>
            </a:r>
          </a:p>
          <a:p>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Belief and its bedfellows"</a:t>
            </a:r>
          </a:p>
          <a:p>
            <a:r>
              <a:rPr lang="en-US" i="0" dirty="0">
                <a:solidFill>
                  <a:srgbClr val="000000"/>
                </a:solidFill>
                <a:effectLst>
                  <a:glow rad="101600">
                    <a:srgbClr val="FFFFFF"/>
                  </a:glow>
                </a:effectLst>
              </a:rPr>
              <a:t> </a:t>
            </a:r>
          </a:p>
          <a:p>
            <a:r>
              <a:rPr lang="en-US" i="0" dirty="0">
                <a:solidFill>
                  <a:srgbClr val="000000"/>
                </a:solidFill>
                <a:effectLst>
                  <a:glow rad="101600">
                    <a:srgbClr val="FFFFFF"/>
                  </a:glow>
                </a:effectLst>
              </a:rPr>
              <a:t>Tuesday, 9 October, 2012, 5.30 </a:t>
            </a:r>
            <a:r>
              <a:rPr lang="en-US" i="0" dirty="0" smtClean="0">
                <a:solidFill>
                  <a:srgbClr val="000000"/>
                </a:solidFill>
                <a:effectLst>
                  <a:glow rad="101600">
                    <a:srgbClr val="FFFFFF"/>
                  </a:glow>
                </a:effectLst>
              </a:rPr>
              <a:t>PM</a:t>
            </a:r>
          </a:p>
          <a:p>
            <a:r>
              <a:rPr lang="en-US" i="0" dirty="0" err="1" smtClean="0">
                <a:solidFill>
                  <a:srgbClr val="000000"/>
                </a:solidFill>
                <a:effectLst>
                  <a:glow rad="101600">
                    <a:srgbClr val="FFFFFF"/>
                  </a:glow>
                </a:effectLst>
              </a:rPr>
              <a:t>Zrinyi</a:t>
            </a:r>
            <a:r>
              <a:rPr lang="en-US" i="0" dirty="0" smtClean="0">
                <a:solidFill>
                  <a:srgbClr val="000000"/>
                </a:solidFill>
                <a:effectLst>
                  <a:glow rad="101600">
                    <a:srgbClr val="FFFFFF"/>
                  </a:glow>
                </a:effectLst>
              </a:rPr>
              <a:t> </a:t>
            </a:r>
            <a:r>
              <a:rPr lang="en-US" i="0" dirty="0">
                <a:solidFill>
                  <a:srgbClr val="000000"/>
                </a:solidFill>
                <a:effectLst>
                  <a:glow rad="101600">
                    <a:srgbClr val="FFFFFF"/>
                  </a:glow>
                </a:effectLst>
              </a:rPr>
              <a:t>14, Room 412</a:t>
            </a:r>
          </a:p>
          <a:p>
            <a:r>
              <a:rPr lang="en-US" i="0" dirty="0">
                <a:solidFill>
                  <a:srgbClr val="000000"/>
                </a:solidFill>
                <a:effectLst>
                  <a:glow rad="101600">
                    <a:srgbClr val="FFFFFF"/>
                  </a:glow>
                </a:effectLst>
              </a:rPr>
              <a:t> </a:t>
            </a:r>
          </a:p>
        </p:txBody>
      </p:sp>
      <p:sp>
        <p:nvSpPr>
          <p:cNvPr id="6"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solidFill>
                  <a:srgbClr val="000000"/>
                </a:solidFill>
                <a:effectLst>
                  <a:glow>
                    <a:srgbClr val="FFFFFF"/>
                  </a:glow>
                </a:effectLst>
              </a:rPr>
              <a:t>admin</a:t>
            </a:r>
            <a:endParaRPr lang="en-GB" i="0" dirty="0">
              <a:solidFill>
                <a:srgbClr val="000000"/>
              </a:solidFill>
              <a:effectLst>
                <a:glow>
                  <a:srgbClr val="FFFFFF"/>
                </a:glow>
              </a:effectLst>
            </a:endParaRPr>
          </a:p>
        </p:txBody>
      </p:sp>
    </p:spTree>
    <p:extLst>
      <p:ext uri="{BB962C8B-B14F-4D97-AF65-F5344CB8AC3E}">
        <p14:creationId xmlns:p14="http://schemas.microsoft.com/office/powerpoint/2010/main" val="2913873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86350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effectLst>
                  <a:glow rad="101600">
                    <a:srgbClr val="000000"/>
                  </a:glow>
                </a:effectLst>
              </a:rPr>
              <a:t>1. Charly is Samantha</a:t>
            </a:r>
          </a:p>
          <a:p>
            <a:pPr eaLnBrk="1" hangingPunct="1"/>
            <a:endParaRPr lang="en-GB" i="0">
              <a:effectLst>
                <a:glow rad="101600">
                  <a:srgbClr val="000000"/>
                </a:glow>
              </a:effectLst>
            </a:endParaRPr>
          </a:p>
          <a:p>
            <a:pPr eaLnBrk="1" hangingPunct="1"/>
            <a:endParaRPr lang="en-GB" i="0">
              <a:effectLst>
                <a:glow rad="101600">
                  <a:srgbClr val="000000"/>
                </a:glow>
              </a:effectLst>
            </a:endParaRPr>
          </a:p>
          <a:p>
            <a:pPr eaLnBrk="1" hangingPunct="1"/>
            <a:r>
              <a:rPr lang="en-GB" i="0">
                <a:effectLst>
                  <a:glow rad="101600">
                    <a:srgbClr val="000000"/>
                  </a:glow>
                </a:effectLst>
              </a:rPr>
              <a:t>2. </a:t>
            </a:r>
            <a:r>
              <a:rPr lang="en-US" i="0">
                <a:effectLst>
                  <a:glow rad="101600">
                    <a:srgbClr val="000000"/>
                  </a:glow>
                </a:effectLst>
              </a:rPr>
              <a:t>Mitch believes that Charly is in Baltimore</a:t>
            </a:r>
            <a:endParaRPr lang="en-GB" i="0">
              <a:effectLst>
                <a:glow rad="101600">
                  <a:srgbClr val="000000"/>
                </a:glow>
              </a:effectLst>
            </a:endParaRPr>
          </a:p>
          <a:p>
            <a:pPr eaLnBrk="1" hangingPunct="1"/>
            <a:endParaRPr lang="en-GB" i="0">
              <a:effectLst>
                <a:glow rad="101600">
                  <a:srgbClr val="000000"/>
                </a:glow>
              </a:effectLst>
            </a:endParaRPr>
          </a:p>
          <a:p>
            <a:pPr eaLnBrk="1" hangingPunct="1"/>
            <a:r>
              <a:rPr lang="en-GB" i="0">
                <a:effectLst>
                  <a:glow rad="101600">
                    <a:srgbClr val="000000"/>
                  </a:glow>
                </a:effectLst>
              </a:rPr>
              <a:t>3. Mitch believes that Samantha is in Baltimore</a:t>
            </a:r>
          </a:p>
          <a:p>
            <a:pPr eaLnBrk="1" hangingPunct="1"/>
            <a:endParaRPr lang="en-GB" i="0">
              <a:effectLst>
                <a:glow rad="101600">
                  <a:srgbClr val="000000"/>
                </a:glow>
              </a:effectLst>
            </a:endParaRPr>
          </a:p>
          <a:p>
            <a:pPr eaLnBrk="1" hangingPunct="1"/>
            <a:r>
              <a:rPr lang="en-GB" i="0">
                <a:effectLst>
                  <a:glow rad="101600">
                    <a:srgbClr val="000000"/>
                  </a:glow>
                </a:effectLst>
              </a:rPr>
              <a:t>(1) &amp; (2) </a:t>
            </a:r>
            <a:r>
              <a:rPr lang="en-GB" i="0">
                <a:effectLst>
                  <a:glow rad="101600">
                    <a:srgbClr val="000000"/>
                  </a:glow>
                </a:effectLst>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effectLst>
                  <a:glow rad="101600">
                    <a:srgbClr val="000000"/>
                  </a:glow>
                </a:effectLst>
              </a:rPr>
              <a:t>Subjects represent </a:t>
            </a:r>
            <a:br>
              <a:rPr lang="en-GB" i="0">
                <a:effectLst>
                  <a:glow rad="101600">
                    <a:srgbClr val="000000"/>
                  </a:glow>
                </a:effectLst>
              </a:rPr>
            </a:br>
            <a:r>
              <a:rPr lang="en-GB" i="0">
                <a:effectLst>
                  <a:glow rad="101600">
                    <a:srgbClr val="000000"/>
                  </a:glow>
                </a:effectLst>
              </a:rPr>
              <a:t>registration</a:t>
            </a:r>
          </a:p>
          <a:p>
            <a:pPr eaLnBrk="1" hangingPunct="1"/>
            <a:endParaRPr lang="en-GB" i="0">
              <a:effectLst>
                <a:glow rad="101600">
                  <a:srgbClr val="000000"/>
                </a:glow>
              </a:effectLst>
            </a:endParaRPr>
          </a:p>
          <a:p>
            <a:pPr eaLnBrk="1" hangingPunct="1"/>
            <a:r>
              <a:rPr lang="en-GB" i="0">
                <a:effectLst>
                  <a:glow rad="101600">
                    <a:srgbClr val="000000"/>
                  </a:glow>
                </a:effectLst>
              </a:rPr>
              <a:t>Subjects represent </a:t>
            </a:r>
            <a:br>
              <a:rPr lang="en-GB" i="0">
                <a:effectLst>
                  <a:glow rad="101600">
                    <a:srgbClr val="000000"/>
                  </a:glow>
                </a:effectLst>
              </a:rPr>
            </a:br>
            <a:r>
              <a:rPr lang="en-GB" i="0">
                <a:effectLst>
                  <a:glow rad="101600">
                    <a:srgbClr val="000000"/>
                  </a:glow>
                </a:effectLst>
              </a:rPr>
              <a:t>beliefs</a:t>
            </a:r>
          </a:p>
        </p:txBody>
      </p:sp>
      <p:sp>
        <p:nvSpPr>
          <p:cNvPr id="77827" name="Oval 7"/>
          <p:cNvSpPr>
            <a:spLocks noChangeArrowheads="1"/>
          </p:cNvSpPr>
          <p:nvPr/>
        </p:nvSpPr>
        <p:spPr bwMode="auto">
          <a:xfrm rot="-2100000">
            <a:off x="4045158" y="886967"/>
            <a:ext cx="2757072" cy="108198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effectLst>
                  <a:glow rad="101600">
                    <a:srgbClr val="000000"/>
                  </a:glow>
                </a:effectLst>
              </a:rPr>
              <a:t>False belief </a:t>
            </a:r>
            <a:br>
              <a:rPr lang="en-GB" i="0">
                <a:effectLst>
                  <a:glow rad="101600">
                    <a:srgbClr val="000000"/>
                  </a:glow>
                </a:effectLst>
              </a:rPr>
            </a:br>
            <a:r>
              <a:rPr lang="en-GB" i="0">
                <a:effectLst>
                  <a:glow rad="101600">
                    <a:srgbClr val="000000"/>
                  </a:glow>
                </a:effectLst>
              </a:rPr>
              <a:t>about location</a:t>
            </a:r>
          </a:p>
        </p:txBody>
      </p:sp>
      <p:sp>
        <p:nvSpPr>
          <p:cNvPr id="77828" name="Oval 8"/>
          <p:cNvSpPr>
            <a:spLocks noChangeArrowheads="1"/>
          </p:cNvSpPr>
          <p:nvPr/>
        </p:nvSpPr>
        <p:spPr bwMode="auto">
          <a:xfrm rot="-2100000">
            <a:off x="5973691" y="994917"/>
            <a:ext cx="2694131" cy="108198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effectLst>
                  <a:glow rad="101600">
                    <a:srgbClr val="000000"/>
                  </a:glow>
                </a:effectLst>
              </a:rPr>
              <a:t>False belief </a:t>
            </a:r>
            <a:br>
              <a:rPr lang="en-GB" i="0">
                <a:effectLst>
                  <a:glow rad="101600">
                    <a:srgbClr val="000000"/>
                  </a:glow>
                </a:effectLst>
              </a:rPr>
            </a:br>
            <a:r>
              <a:rPr lang="en-GB" i="0">
                <a:effectLst>
                  <a:glow rad="101600">
                    <a:srgbClr val="000000"/>
                  </a:glow>
                </a:effectLst>
              </a:rPr>
              <a:t>about identity</a:t>
            </a:r>
          </a:p>
        </p:txBody>
      </p:sp>
      <p:sp>
        <p:nvSpPr>
          <p:cNvPr id="77829" name="Text Box 9"/>
          <p:cNvSpPr txBox="1">
            <a:spLocks noChangeArrowheads="1"/>
          </p:cNvSpPr>
          <p:nvPr/>
        </p:nvSpPr>
        <p:spPr bwMode="auto">
          <a:xfrm>
            <a:off x="4327525" y="2689225"/>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sp>
        <p:nvSpPr>
          <p:cNvPr id="77830" name="Text Box 10"/>
          <p:cNvSpPr txBox="1">
            <a:spLocks noChangeArrowheads="1"/>
          </p:cNvSpPr>
          <p:nvPr/>
        </p:nvSpPr>
        <p:spPr bwMode="auto">
          <a:xfrm>
            <a:off x="6578600" y="2689225"/>
            <a:ext cx="6176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fail</a:t>
            </a:r>
          </a:p>
        </p:txBody>
      </p:sp>
      <p:sp>
        <p:nvSpPr>
          <p:cNvPr id="77831" name="Text Box 11"/>
          <p:cNvSpPr txBox="1">
            <a:spLocks noChangeArrowheads="1"/>
          </p:cNvSpPr>
          <p:nvPr/>
        </p:nvSpPr>
        <p:spPr bwMode="auto">
          <a:xfrm>
            <a:off x="4354513" y="3722688"/>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sp>
        <p:nvSpPr>
          <p:cNvPr id="77832" name="Text Box 12"/>
          <p:cNvSpPr txBox="1">
            <a:spLocks noChangeArrowheads="1"/>
          </p:cNvSpPr>
          <p:nvPr/>
        </p:nvSpPr>
        <p:spPr bwMode="auto">
          <a:xfrm>
            <a:off x="6605588" y="3722688"/>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386" t="15883" r="22549" b="17451"/>
          <a:stretch/>
        </p:blipFill>
        <p:spPr>
          <a:xfrm>
            <a:off x="0" y="-27384"/>
            <a:ext cx="9144000" cy="6919049"/>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003727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223" t="15883" r="21895" b="17451"/>
          <a:stretch/>
        </p:blipFill>
        <p:spPr>
          <a:xfrm>
            <a:off x="0" y="-35912"/>
            <a:ext cx="9245952" cy="6893912"/>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17511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89423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1928" t="17713" r="21700" b="16667"/>
          <a:stretch/>
        </p:blipFill>
        <p:spPr>
          <a:xfrm>
            <a:off x="0" y="0"/>
            <a:ext cx="9426336" cy="6858000"/>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632979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222" t="16928" r="22059" b="16405"/>
          <a:stretch/>
        </p:blipFill>
        <p:spPr>
          <a:xfrm>
            <a:off x="0" y="-27384"/>
            <a:ext cx="9144936" cy="6838590"/>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335404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059" t="17713" r="22059" b="17451"/>
          <a:stretch/>
        </p:blipFill>
        <p:spPr>
          <a:xfrm>
            <a:off x="-36512" y="22412"/>
            <a:ext cx="9426497" cy="6835588"/>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40466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592288" cy="432048"/>
            <a:chOff x="6084168" y="404664"/>
            <a:chExt cx="2592288" cy="432048"/>
          </a:xfrm>
        </p:grpSpPr>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55576"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82474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176368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13" name="Rectangle 12"/>
          <p:cNvSpPr/>
          <p:nvPr/>
        </p:nvSpPr>
        <p:spPr bwMode="auto">
          <a:xfrm>
            <a:off x="2339832"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7668344" y="4185184"/>
            <a:ext cx="287952"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21" name="TextBox 20"/>
          <p:cNvSpPr txBox="1"/>
          <p:nvPr/>
        </p:nvSpPr>
        <p:spPr>
          <a:xfrm>
            <a:off x="2195736"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7524328" y="3789040"/>
            <a:ext cx="576064" cy="430887"/>
          </a:xfrm>
          <a:prstGeom prst="rect">
            <a:avLst/>
          </a:prstGeom>
          <a:noFill/>
        </p:spPr>
        <p:txBody>
          <a:bodyPr wrap="squar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2" name="Text Box 2"/>
          <p:cNvSpPr txBox="1">
            <a:spLocks noChangeArrowheads="1"/>
          </p:cNvSpPr>
          <p:nvPr/>
        </p:nvSpPr>
        <p:spPr bwMode="auto">
          <a:xfrm>
            <a:off x="709228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5" name="Text Box 2"/>
          <p:cNvSpPr txBox="1">
            <a:spLocks noChangeArrowheads="1"/>
          </p:cNvSpPr>
          <p:nvPr/>
        </p:nvSpPr>
        <p:spPr bwMode="auto">
          <a:xfrm>
            <a:off x="442798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51" name="Rectangle 50"/>
          <p:cNvSpPr/>
          <p:nvPr/>
        </p:nvSpPr>
        <p:spPr bwMode="auto">
          <a:xfrm>
            <a:off x="5076136"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2" name="TextBox 51"/>
          <p:cNvSpPr txBox="1"/>
          <p:nvPr/>
        </p:nvSpPr>
        <p:spPr>
          <a:xfrm>
            <a:off x="4932040"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592288" cy="432048"/>
            <a:chOff x="6084168" y="404664"/>
            <a:chExt cx="2592288" cy="432048"/>
          </a:xfrm>
        </p:grpSpPr>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55576"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Tree>
    <p:extLst>
      <p:ext uri="{BB962C8B-B14F-4D97-AF65-F5344CB8AC3E}">
        <p14:creationId xmlns:p14="http://schemas.microsoft.com/office/powerpoint/2010/main" val="1764296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176368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13" name="Rectangle 12"/>
          <p:cNvSpPr/>
          <p:nvPr/>
        </p:nvSpPr>
        <p:spPr bwMode="auto">
          <a:xfrm>
            <a:off x="2339832"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7668344" y="4185184"/>
            <a:ext cx="287952"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21" name="TextBox 20"/>
          <p:cNvSpPr txBox="1"/>
          <p:nvPr/>
        </p:nvSpPr>
        <p:spPr>
          <a:xfrm>
            <a:off x="2195736"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7524328" y="3789040"/>
            <a:ext cx="576064" cy="430887"/>
          </a:xfrm>
          <a:prstGeom prst="rect">
            <a:avLst/>
          </a:prstGeom>
          <a:noFill/>
        </p:spPr>
        <p:txBody>
          <a:bodyPr wrap="squar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
        <p:nvSpPr>
          <p:cNvPr id="26" name="TextBox 25"/>
          <p:cNvSpPr txBox="1"/>
          <p:nvPr/>
        </p:nvSpPr>
        <p:spPr>
          <a:xfrm>
            <a:off x="1507617" y="3574177"/>
            <a:ext cx="688119" cy="430887"/>
          </a:xfrm>
          <a:prstGeom prst="rect">
            <a:avLst/>
          </a:prstGeom>
          <a:noFill/>
        </p:spPr>
        <p:txBody>
          <a:bodyPr wrap="square" rtlCol="0">
            <a:spAutoFit/>
          </a:bodyPr>
          <a:lstStyle/>
          <a:p>
            <a:r>
              <a:rPr lang="en-US" i="0" dirty="0" smtClean="0">
                <a:effectLst>
                  <a:glow rad="101600">
                    <a:srgbClr val="000000"/>
                  </a:glow>
                </a:effectLst>
              </a:rPr>
              <a:t>.31</a:t>
            </a:r>
            <a:endParaRPr lang="en-US" i="0" dirty="0">
              <a:effectLst>
                <a:glow rad="101600">
                  <a:srgbClr val="000000"/>
                </a:glow>
              </a:effectLst>
            </a:endParaRPr>
          </a:p>
        </p:txBody>
      </p:sp>
      <p:sp>
        <p:nvSpPr>
          <p:cNvPr id="27" name="Rectangle 26"/>
          <p:cNvSpPr/>
          <p:nvPr/>
        </p:nvSpPr>
        <p:spPr bwMode="auto">
          <a:xfrm>
            <a:off x="2699792" y="4617184"/>
            <a:ext cx="287952" cy="468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555776" y="4222249"/>
            <a:ext cx="832055" cy="430887"/>
          </a:xfrm>
          <a:prstGeom prst="rect">
            <a:avLst/>
          </a:prstGeom>
          <a:noFill/>
        </p:spPr>
        <p:txBody>
          <a:bodyPr wrap="square" rtlCol="0">
            <a:spAutoFit/>
          </a:bodyPr>
          <a:lstStyle/>
          <a:p>
            <a:r>
              <a:rPr lang="en-US" i="0" dirty="0" smtClean="0">
                <a:effectLst>
                  <a:glow rad="101600">
                    <a:srgbClr val="000000"/>
                  </a:glow>
                </a:effectLst>
              </a:rPr>
              <a:t>.13</a:t>
            </a:r>
            <a:endParaRPr lang="en-US" i="0" dirty="0">
              <a:effectLst>
                <a:glow rad="101600">
                  <a:srgbClr val="000000"/>
                </a:glow>
              </a:effectLst>
            </a:endParaRPr>
          </a:p>
        </p:txBody>
      </p:sp>
      <p:sp>
        <p:nvSpPr>
          <p:cNvPr id="29" name="Rectangle 28"/>
          <p:cNvSpPr/>
          <p:nvPr/>
        </p:nvSpPr>
        <p:spPr bwMode="auto">
          <a:xfrm>
            <a:off x="8028464" y="1665184"/>
            <a:ext cx="287952" cy="342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TextBox 29"/>
          <p:cNvSpPr txBox="1"/>
          <p:nvPr/>
        </p:nvSpPr>
        <p:spPr>
          <a:xfrm>
            <a:off x="7956376" y="1268760"/>
            <a:ext cx="720080" cy="430887"/>
          </a:xfrm>
          <a:prstGeom prst="rect">
            <a:avLst/>
          </a:prstGeom>
          <a:noFill/>
        </p:spPr>
        <p:txBody>
          <a:bodyPr wrap="square" rtlCol="0">
            <a:spAutoFit/>
          </a:bodyPr>
          <a:lstStyle/>
          <a:p>
            <a:r>
              <a:rPr lang="en-US" i="0" dirty="0" smtClean="0">
                <a:effectLst>
                  <a:glow rad="101600">
                    <a:srgbClr val="000000"/>
                  </a:glow>
                </a:effectLst>
              </a:rPr>
              <a:t>.95</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2" name="Text Box 2"/>
          <p:cNvSpPr txBox="1">
            <a:spLocks noChangeArrowheads="1"/>
          </p:cNvSpPr>
          <p:nvPr/>
        </p:nvSpPr>
        <p:spPr bwMode="auto">
          <a:xfrm>
            <a:off x="709228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5" name="Text Box 2"/>
          <p:cNvSpPr txBox="1">
            <a:spLocks noChangeArrowheads="1"/>
          </p:cNvSpPr>
          <p:nvPr/>
        </p:nvSpPr>
        <p:spPr bwMode="auto">
          <a:xfrm>
            <a:off x="442798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48" name="TextBox 47"/>
          <p:cNvSpPr txBox="1"/>
          <p:nvPr/>
        </p:nvSpPr>
        <p:spPr>
          <a:xfrm>
            <a:off x="4211960" y="1988840"/>
            <a:ext cx="688119" cy="430887"/>
          </a:xfrm>
          <a:prstGeom prst="rect">
            <a:avLst/>
          </a:prstGeom>
          <a:noFill/>
        </p:spPr>
        <p:txBody>
          <a:bodyPr wrap="square" rtlCol="0">
            <a:spAutoFit/>
          </a:bodyPr>
          <a:lstStyle/>
          <a:p>
            <a:r>
              <a:rPr lang="en-US" i="0" dirty="0" smtClean="0">
                <a:effectLst>
                  <a:glow rad="101600">
                    <a:srgbClr val="000000"/>
                  </a:glow>
                </a:effectLst>
              </a:rPr>
              <a:t>.75</a:t>
            </a:r>
            <a:endParaRPr lang="en-US" i="0" dirty="0">
              <a:effectLst>
                <a:glow rad="101600">
                  <a:srgbClr val="000000"/>
                </a:glow>
              </a:effectLst>
            </a:endParaRPr>
          </a:p>
        </p:txBody>
      </p:sp>
      <p:sp>
        <p:nvSpPr>
          <p:cNvPr id="49" name="Rectangle 48"/>
          <p:cNvSpPr/>
          <p:nvPr/>
        </p:nvSpPr>
        <p:spPr bwMode="auto">
          <a:xfrm>
            <a:off x="5404135" y="3069184"/>
            <a:ext cx="287952" cy="20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0" name="TextBox 49"/>
          <p:cNvSpPr txBox="1"/>
          <p:nvPr/>
        </p:nvSpPr>
        <p:spPr>
          <a:xfrm>
            <a:off x="5260119" y="2636912"/>
            <a:ext cx="832055" cy="430887"/>
          </a:xfrm>
          <a:prstGeom prst="rect">
            <a:avLst/>
          </a:prstGeom>
          <a:noFill/>
        </p:spPr>
        <p:txBody>
          <a:bodyPr wrap="square" rtlCol="0">
            <a:spAutoFit/>
          </a:bodyPr>
          <a:lstStyle/>
          <a:p>
            <a:r>
              <a:rPr lang="en-US" i="0" dirty="0" smtClean="0">
                <a:effectLst>
                  <a:glow rad="101600">
                    <a:srgbClr val="000000"/>
                  </a:glow>
                </a:effectLst>
              </a:rPr>
              <a:t>.56</a:t>
            </a:r>
            <a:endParaRPr lang="en-US" i="0" dirty="0">
              <a:effectLst>
                <a:glow rad="101600">
                  <a:srgbClr val="000000"/>
                </a:glow>
              </a:effectLst>
            </a:endParaRPr>
          </a:p>
        </p:txBody>
      </p:sp>
      <p:sp>
        <p:nvSpPr>
          <p:cNvPr id="51" name="Rectangle 50"/>
          <p:cNvSpPr/>
          <p:nvPr/>
        </p:nvSpPr>
        <p:spPr bwMode="auto">
          <a:xfrm>
            <a:off x="5076136"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2" name="TextBox 51"/>
          <p:cNvSpPr txBox="1"/>
          <p:nvPr/>
        </p:nvSpPr>
        <p:spPr>
          <a:xfrm>
            <a:off x="4932040"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grpSp>
        <p:nvGrpSpPr>
          <p:cNvPr id="2" name="Group 1"/>
          <p:cNvGrpSpPr/>
          <p:nvPr/>
        </p:nvGrpSpPr>
        <p:grpSpPr>
          <a:xfrm>
            <a:off x="1259632" y="1485184"/>
            <a:ext cx="5904656" cy="3600000"/>
            <a:chOff x="1259632" y="1485184"/>
            <a:chExt cx="5904656" cy="3600000"/>
          </a:xfrm>
        </p:grpSpPr>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Rectangle 22"/>
            <p:cNvSpPr/>
            <p:nvPr/>
          </p:nvSpPr>
          <p:spPr bwMode="auto">
            <a:xfrm>
              <a:off x="6876336" y="1485184"/>
              <a:ext cx="287952" cy="36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bwMode="auto">
            <a:xfrm>
              <a:off x="1619672" y="3969184"/>
              <a:ext cx="287952" cy="11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7" name="Rectangle 46"/>
            <p:cNvSpPr/>
            <p:nvPr/>
          </p:nvSpPr>
          <p:spPr bwMode="auto">
            <a:xfrm>
              <a:off x="4324015" y="2385184"/>
              <a:ext cx="287952" cy="27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664296" cy="864096"/>
            <a:chOff x="6084168" y="404664"/>
            <a:chExt cx="2664296" cy="864096"/>
          </a:xfrm>
        </p:grpSpPr>
        <p:sp>
          <p:nvSpPr>
            <p:cNvPr id="37" name="Rectangle 36"/>
            <p:cNvSpPr/>
            <p:nvPr/>
          </p:nvSpPr>
          <p:spPr bwMode="auto">
            <a:xfrm>
              <a:off x="6084168" y="908720"/>
              <a:ext cx="360040" cy="36004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Text Box 2"/>
            <p:cNvSpPr txBox="1">
              <a:spLocks noChangeArrowheads="1"/>
            </p:cNvSpPr>
            <p:nvPr/>
          </p:nvSpPr>
          <p:spPr bwMode="auto">
            <a:xfrm>
              <a:off x="6516216" y="836712"/>
              <a:ext cx="22322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direct prediction</a:t>
              </a:r>
              <a:endParaRPr lang="en-GB" i="0" dirty="0">
                <a:effectLst>
                  <a:glow rad="101600">
                    <a:schemeClr val="tx1">
                      <a:alpha val="75000"/>
                    </a:schemeClr>
                  </a:glow>
                </a:effectLst>
              </a:endParaRPr>
            </a:p>
          </p:txBody>
        </p:sp>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68669"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24" name="TextBox 23"/>
          <p:cNvSpPr txBox="1"/>
          <p:nvPr/>
        </p:nvSpPr>
        <p:spPr>
          <a:xfrm>
            <a:off x="6948344" y="1196752"/>
            <a:ext cx="133769"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Tree>
    <p:extLst>
      <p:ext uri="{BB962C8B-B14F-4D97-AF65-F5344CB8AC3E}">
        <p14:creationId xmlns:p14="http://schemas.microsoft.com/office/powerpoint/2010/main" val="1643145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54243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476835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6129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Goals are not intentions</a:t>
            </a:r>
            <a:endParaRPr lang="en-US" i="0" dirty="0">
              <a:effectLst>
                <a:glow rad="101600">
                  <a:srgbClr val="000000"/>
                </a:glow>
              </a:effectLst>
            </a:endParaRPr>
          </a:p>
        </p:txBody>
      </p:sp>
    </p:spTree>
    <p:extLst>
      <p:ext uri="{BB962C8B-B14F-4D97-AF65-F5344CB8AC3E}">
        <p14:creationId xmlns:p14="http://schemas.microsoft.com/office/powerpoint/2010/main" val="23293041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7313" y="430213"/>
            <a:ext cx="8949183" cy="6237986"/>
            <a:chOff x="87313" y="430213"/>
            <a:chExt cx="8949183" cy="6237986"/>
          </a:xfrm>
        </p:grpSpPr>
        <p:pic>
          <p:nvPicPr>
            <p:cNvPr id="6" name="Picture 5"/>
            <p:cNvPicPr>
              <a:picLocks noChangeAspect="1"/>
            </p:cNvPicPr>
            <p:nvPr/>
          </p:nvPicPr>
          <p:blipFill>
            <a:blip r:embed="rId3"/>
            <a:stretch>
              <a:fillRect/>
            </a:stretch>
          </p:blipFill>
          <p:spPr>
            <a:xfrm>
              <a:off x="107504" y="4558240"/>
              <a:ext cx="4684703" cy="1679072"/>
            </a:xfrm>
            <a:prstGeom prst="rect">
              <a:avLst/>
            </a:prstGeom>
          </p:spPr>
        </p:pic>
        <p:pic>
          <p:nvPicPr>
            <p:cNvPr id="7" name="Picture 6"/>
            <p:cNvPicPr>
              <a:picLocks noChangeAspect="1"/>
            </p:cNvPicPr>
            <p:nvPr/>
          </p:nvPicPr>
          <p:blipFill>
            <a:blip r:embed="rId4"/>
            <a:stretch>
              <a:fillRect/>
            </a:stretch>
          </p:blipFill>
          <p:spPr>
            <a:xfrm>
              <a:off x="107504" y="4548108"/>
              <a:ext cx="4752528" cy="175984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13" y="2387972"/>
              <a:ext cx="665797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stretch>
              <a:fillRect/>
            </a:stretch>
          </p:blipFill>
          <p:spPr>
            <a:xfrm>
              <a:off x="107504" y="2420888"/>
              <a:ext cx="6683104" cy="1656184"/>
            </a:xfrm>
            <a:prstGeom prst="rect">
              <a:avLst/>
            </a:prstGeom>
          </p:spPr>
        </p:pic>
        <p:pic>
          <p:nvPicPr>
            <p:cNvPr id="10"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313" y="430213"/>
              <a:ext cx="6853237"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392113" y="1416050"/>
              <a:ext cx="457200" cy="430887"/>
            </a:xfrm>
            <a:prstGeom prst="rect">
              <a:avLst/>
            </a:prstGeom>
            <a:solidFill>
              <a:srgbClr val="FFFF00"/>
            </a:solidFill>
            <a:ln w="25400">
              <a:solidFill>
                <a:schemeClr val="tx1"/>
              </a:solidFill>
              <a:round/>
              <a:headEnd/>
              <a:tailEnd/>
            </a:ln>
          </p:spPr>
          <p:txBody>
            <a:bodyPr>
              <a:spAutoFit/>
            </a:bodyPr>
            <a:lstStyle/>
            <a:p>
              <a:endParaRPr lang="en-US">
                <a:effectLst/>
              </a:endParaRPr>
            </a:p>
          </p:txBody>
        </p:sp>
        <p:sp>
          <p:nvSpPr>
            <p:cNvPr id="12" name="Rectangle 4"/>
            <p:cNvSpPr>
              <a:spLocks noChangeArrowheads="1"/>
            </p:cNvSpPr>
            <p:nvPr/>
          </p:nvSpPr>
          <p:spPr bwMode="auto">
            <a:xfrm>
              <a:off x="1600200" y="1447800"/>
              <a:ext cx="457200" cy="430887"/>
            </a:xfrm>
            <a:prstGeom prst="rect">
              <a:avLst/>
            </a:prstGeom>
            <a:solidFill>
              <a:srgbClr val="008000"/>
            </a:solidFill>
            <a:ln w="25400">
              <a:solidFill>
                <a:schemeClr val="tx1"/>
              </a:solidFill>
              <a:round/>
              <a:headEnd/>
              <a:tailEnd/>
            </a:ln>
          </p:spPr>
          <p:txBody>
            <a:bodyPr>
              <a:spAutoFit/>
            </a:bodyPr>
            <a:lstStyle/>
            <a:p>
              <a:endParaRPr lang="en-US">
                <a:effectLst/>
              </a:endParaRPr>
            </a:p>
          </p:txBody>
        </p:sp>
        <p:pic>
          <p:nvPicPr>
            <p:cNvPr id="13" name="Picture 12"/>
            <p:cNvPicPr>
              <a:picLocks noChangeAspect="1"/>
            </p:cNvPicPr>
            <p:nvPr/>
          </p:nvPicPr>
          <p:blipFill rotWithShape="1">
            <a:blip r:embed="rId8"/>
            <a:srcRect l="36242" r="44344"/>
            <a:stretch/>
          </p:blipFill>
          <p:spPr>
            <a:xfrm>
              <a:off x="7822107" y="1556792"/>
              <a:ext cx="1097342" cy="4666208"/>
            </a:xfrm>
            <a:prstGeom prst="rect">
              <a:avLst/>
            </a:prstGeom>
          </p:spPr>
        </p:pic>
        <p:pic>
          <p:nvPicPr>
            <p:cNvPr id="14" name="Picture 13"/>
            <p:cNvPicPr>
              <a:picLocks noChangeAspect="1"/>
            </p:cNvPicPr>
            <p:nvPr/>
          </p:nvPicPr>
          <p:blipFill rotWithShape="1">
            <a:blip r:embed="rId8"/>
            <a:srcRect r="84777"/>
            <a:stretch/>
          </p:blipFill>
          <p:spPr>
            <a:xfrm>
              <a:off x="7030019" y="1556792"/>
              <a:ext cx="860503" cy="4666208"/>
            </a:xfrm>
            <a:prstGeom prst="rect">
              <a:avLst/>
            </a:prstGeom>
          </p:spPr>
        </p:pic>
        <p:pic>
          <p:nvPicPr>
            <p:cNvPr id="15" name="Picture 14"/>
            <p:cNvPicPr>
              <a:picLocks noChangeAspect="1"/>
            </p:cNvPicPr>
            <p:nvPr/>
          </p:nvPicPr>
          <p:blipFill rotWithShape="1">
            <a:blip r:embed="rId8"/>
            <a:srcRect l="74694" t="5106" b="83004"/>
            <a:stretch/>
          </p:blipFill>
          <p:spPr>
            <a:xfrm>
              <a:off x="7534075" y="692696"/>
              <a:ext cx="1430413" cy="554804"/>
            </a:xfrm>
            <a:prstGeom prst="rect">
              <a:avLst/>
            </a:prstGeom>
          </p:spPr>
        </p:pic>
        <p:sp>
          <p:nvSpPr>
            <p:cNvPr id="16" name="TextBox 15"/>
            <p:cNvSpPr txBox="1"/>
            <p:nvPr/>
          </p:nvSpPr>
          <p:spPr>
            <a:xfrm>
              <a:off x="5578282" y="6237312"/>
              <a:ext cx="3458214" cy="430887"/>
            </a:xfrm>
            <a:prstGeom prst="rect">
              <a:avLst/>
            </a:prstGeom>
            <a:noFill/>
          </p:spPr>
          <p:txBody>
            <a:bodyPr wrap="none" rtlCol="0">
              <a:spAutoFit/>
            </a:bodyPr>
            <a:lstStyle/>
            <a:p>
              <a:r>
                <a:rPr lang="en-US" i="0" dirty="0" smtClean="0">
                  <a:effectLst/>
                </a:rPr>
                <a:t>Onishi &amp; Baillargeon (2005)</a:t>
              </a:r>
              <a:endParaRPr lang="en-US" i="0" dirty="0">
                <a:effectLst/>
              </a:endParaRPr>
            </a:p>
          </p:txBody>
        </p:sp>
        <p:pic>
          <p:nvPicPr>
            <p:cNvPr id="17" name="Picture 16"/>
            <p:cNvPicPr>
              <a:picLocks noChangeAspect="1"/>
            </p:cNvPicPr>
            <p:nvPr/>
          </p:nvPicPr>
          <p:blipFill rotWithShape="1">
            <a:blip r:embed="rId8"/>
            <a:srcRect l="55768" r="24818"/>
            <a:stretch/>
          </p:blipFill>
          <p:spPr>
            <a:xfrm>
              <a:off x="5994940" y="1556792"/>
              <a:ext cx="1097340" cy="4666208"/>
            </a:xfrm>
            <a:prstGeom prst="rect">
              <a:avLst/>
            </a:prstGeom>
          </p:spPr>
        </p:pic>
      </p:grpSp>
      <p:sp>
        <p:nvSpPr>
          <p:cNvPr id="18" name="Rectangle 17"/>
          <p:cNvSpPr/>
          <p:nvPr/>
        </p:nvSpPr>
        <p:spPr bwMode="auto">
          <a:xfrm>
            <a:off x="0" y="116632"/>
            <a:ext cx="9144000" cy="1944216"/>
          </a:xfrm>
          <a:prstGeom prst="rect">
            <a:avLst/>
          </a:prstGeom>
          <a:gradFill flip="none" rotWithShape="1">
            <a:gsLst>
              <a:gs pos="0">
                <a:schemeClr val="tx1"/>
              </a:gs>
              <a:gs pos="100000">
                <a:schemeClr val="tx1">
                  <a:alpha val="0"/>
                </a:schemeClr>
              </a:gs>
              <a:gs pos="76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a:spLocks noChangeArrowheads="1"/>
          </p:cNvSpPr>
          <p:nvPr/>
        </p:nvSpPr>
        <p:spPr bwMode="auto">
          <a:xfrm rot="21540000">
            <a:off x="4645228" y="180213"/>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527766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9775222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8416813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002341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1715153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7515521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It is possible to represent goal-directed actions without representing intentions.</a:t>
            </a:r>
            <a:endParaRPr lang="en-US" i="0" dirty="0">
              <a:effectLst>
                <a:glow rad="101600">
                  <a:srgbClr val="000000"/>
                </a:glow>
              </a:effectLst>
            </a:endParaRPr>
          </a:p>
        </p:txBody>
      </p:sp>
    </p:spTree>
    <p:extLst>
      <p:ext uri="{BB962C8B-B14F-4D97-AF65-F5344CB8AC3E}">
        <p14:creationId xmlns:p14="http://schemas.microsoft.com/office/powerpoint/2010/main" val="34973768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1"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22"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23"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4"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5"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6"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7"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8"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9"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0"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1"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2"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3"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4"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5"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6"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7"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8"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9"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40"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41"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2"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7543"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4" name="Oval 25"/>
          <p:cNvSpPr>
            <a:spLocks noChangeArrowheads="1"/>
          </p:cNvSpPr>
          <p:nvPr/>
        </p:nvSpPr>
        <p:spPr bwMode="auto">
          <a:xfrm>
            <a:off x="4787900" y="36655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5"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7546" name="Oval 27"/>
          <p:cNvSpPr>
            <a:spLocks noChangeArrowheads="1"/>
          </p:cNvSpPr>
          <p:nvPr/>
        </p:nvSpPr>
        <p:spPr bwMode="auto">
          <a:xfrm>
            <a:off x="4841875" y="3719513"/>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7"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8"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7549"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0"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7551"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7552"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3"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4"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5"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6"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7"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8"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9"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0"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1"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2"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63"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9953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5"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46"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47"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8"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9"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0"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1"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2"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3"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4"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5"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6"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7"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8"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9"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0"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1"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2"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3"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4"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5"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66"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8567"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68" name="Oval 25"/>
          <p:cNvSpPr>
            <a:spLocks noChangeArrowheads="1"/>
          </p:cNvSpPr>
          <p:nvPr/>
        </p:nvSpPr>
        <p:spPr bwMode="auto">
          <a:xfrm>
            <a:off x="4787900" y="3665538"/>
            <a:ext cx="1009650" cy="1009650"/>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8569"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8570" name="Oval 27"/>
          <p:cNvSpPr>
            <a:spLocks noChangeArrowheads="1"/>
          </p:cNvSpPr>
          <p:nvPr/>
        </p:nvSpPr>
        <p:spPr bwMode="auto">
          <a:xfrm>
            <a:off x="4841875" y="3719513"/>
            <a:ext cx="900113" cy="9001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1"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72"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8573"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4"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8575"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8576"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7"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78"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79"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0"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1"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2"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3"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4"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5"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6"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7"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361363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b="1"/>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46"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109569" name="Oval 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0" name="Oval 3"/>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1" name="Oval 4"/>
          <p:cNvSpPr>
            <a:spLocks noChangeArrowheads="1"/>
          </p:cNvSpPr>
          <p:nvPr/>
        </p:nvSpPr>
        <p:spPr bwMode="auto">
          <a:xfrm>
            <a:off x="4787900" y="3667125"/>
            <a:ext cx="1009650" cy="1006475"/>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9572" name="Text Box 5"/>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9573" name="Oval 6"/>
          <p:cNvSpPr>
            <a:spLocks noChangeArrowheads="1"/>
          </p:cNvSpPr>
          <p:nvPr/>
        </p:nvSpPr>
        <p:spPr bwMode="auto">
          <a:xfrm>
            <a:off x="4841875" y="3722688"/>
            <a:ext cx="900113" cy="895350"/>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4" name="Line 7"/>
          <p:cNvSpPr>
            <a:spLocks noChangeShapeType="1"/>
          </p:cNvSpPr>
          <p:nvPr/>
        </p:nvSpPr>
        <p:spPr bwMode="auto">
          <a:xfrm>
            <a:off x="3563938" y="3573463"/>
            <a:ext cx="3960812" cy="136842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5" name="Oval 8"/>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76" name="Oval 9"/>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7" name="Oval 10"/>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8" name="Line 11"/>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9" name="Oval 12"/>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0" name="Line 13"/>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1" name="Oval 14"/>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2" name="Line 15"/>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3" name="Line 16"/>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4" name="Oval 17"/>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5" name="Line 18"/>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6" name="Oval 19"/>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7" name="Line 20"/>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8" name="Oval 21"/>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9" name="Line 22"/>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0" name="Oval 23"/>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91" name="Text Box 24"/>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9592" name="Oval 25"/>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3" name="AutoShape 26"/>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9594" name="Text Box 27"/>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9595" name="Oval 28"/>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6" name="Line 29"/>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7" name="Oval 30"/>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98" name="Line 31"/>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9" name="Line 32"/>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0" name="Oval 33"/>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1" name="Line 34"/>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2" name="Line 35"/>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3" name="Line 36"/>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4" name="Line 37"/>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5" name="Oval 38"/>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6" name="Line 39"/>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7" name="Line 40"/>
          <p:cNvSpPr>
            <a:spLocks noChangeShapeType="1"/>
          </p:cNvSpPr>
          <p:nvPr/>
        </p:nvSpPr>
        <p:spPr bwMode="auto">
          <a:xfrm>
            <a:off x="2124075" y="1557338"/>
            <a:ext cx="5472113" cy="34559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8" name="Oval 41"/>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609" name="Text Box 42"/>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9610" name="Oval 43"/>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754461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DSC_AB_1992.JPG"/>
          <p:cNvPicPr>
            <a:picLocks noChangeAspect="1"/>
          </p:cNvPicPr>
          <p:nvPr/>
        </p:nvPicPr>
        <p:blipFill>
          <a:blip r:embed="rId3">
            <a:grayscl/>
            <a:extLst>
              <a:ext uri="{BEBA8EAE-BF5A-486C-A8C5-ECC9F3942E4B}">
                <a14:imgProps xmlns:a14="http://schemas.microsoft.com/office/drawing/2010/main">
                  <a14:imgLayer r:embed="rId4">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4144333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a:t>
            </a:r>
            <a:r>
              <a:rPr lang="en-GB" i="0" dirty="0" smtClean="0">
                <a:effectLst>
                  <a:glow rad="101600">
                    <a:schemeClr val="tx1">
                      <a:alpha val="75000"/>
                    </a:schemeClr>
                  </a:glow>
                </a:effectLst>
              </a:rPr>
              <a:t>beliefs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059629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IMG_2471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16050" cy="2564904"/>
          </a:xfrm>
          <a:prstGeom prst="rect">
            <a:avLst/>
          </a:prstGeom>
        </p:spPr>
      </p:pic>
      <p:pic>
        <p:nvPicPr>
          <p:cNvPr id="48" name="Picture 47" descr="DSC_AB_1992.JPG"/>
          <p:cNvPicPr>
            <a:picLocks noChangeAspect="1"/>
          </p:cNvPicPr>
          <p:nvPr/>
        </p:nvPicPr>
        <p:blipFill>
          <a:blip r:embed="rId4">
            <a:grayscl/>
            <a:extLst>
              <a:ext uri="{BEBA8EAE-BF5A-486C-A8C5-ECC9F3942E4B}">
                <a14:imgProps xmlns:a14="http://schemas.microsoft.com/office/drawing/2010/main">
                  <a14:imgLayer r:embed="rId5">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736576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Cloud Callout 15"/>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18" name="Rectangle 17"/>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Rectangle 18"/>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20" name="Rectangle 19"/>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21" name="Left Brace 20"/>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22623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50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78075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33951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15995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191310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16947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82564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4081229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5511024" y="162605"/>
            <a:ext cx="294964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a:t>
            </a:r>
            <a:r>
              <a:rPr lang="en-GB" i="0" dirty="0" smtClean="0">
                <a:effectLst>
                  <a:glow rad="101600">
                    <a:schemeClr val="tx1">
                      <a:alpha val="75000"/>
                    </a:schemeClr>
                  </a:glow>
                </a:effectLst>
              </a:rPr>
              <a:t>beliefs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69337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232494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418381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285877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149059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63325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74340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747131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42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8210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3439219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43394</TotalTime>
  <Words>10103</Words>
  <Application>Microsoft Macintosh PowerPoint</Application>
  <PresentationFormat>On-screen Show (4:3)</PresentationFormat>
  <Paragraphs>1043</Paragraphs>
  <Slides>111</Slides>
  <Notes>88</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1846</cp:revision>
  <cp:lastPrinted>2011-05-18T13:59:56Z</cp:lastPrinted>
  <dcterms:created xsi:type="dcterms:W3CDTF">2010-11-22T10:27:15Z</dcterms:created>
  <dcterms:modified xsi:type="dcterms:W3CDTF">2012-10-03T08:49:12Z</dcterms:modified>
  <cp:category/>
</cp:coreProperties>
</file>